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82" r:id="rId1"/>
  </p:sldMasterIdLst>
  <p:notesMasterIdLst>
    <p:notesMasterId r:id="rId40"/>
  </p:notesMasterIdLst>
  <p:handoutMasterIdLst>
    <p:handoutMasterId r:id="rId41"/>
  </p:handoutMasterIdLst>
  <p:sldIdLst>
    <p:sldId id="882" r:id="rId2"/>
    <p:sldId id="3264" r:id="rId3"/>
    <p:sldId id="3265" r:id="rId4"/>
    <p:sldId id="3266" r:id="rId5"/>
    <p:sldId id="3274" r:id="rId6"/>
    <p:sldId id="3263" r:id="rId7"/>
    <p:sldId id="3261" r:id="rId8"/>
    <p:sldId id="889" r:id="rId9"/>
    <p:sldId id="890" r:id="rId10"/>
    <p:sldId id="903" r:id="rId11"/>
    <p:sldId id="3246" r:id="rId12"/>
    <p:sldId id="966" r:id="rId13"/>
    <p:sldId id="967" r:id="rId14"/>
    <p:sldId id="937" r:id="rId15"/>
    <p:sldId id="998" r:id="rId16"/>
    <p:sldId id="991" r:id="rId17"/>
    <p:sldId id="3233" r:id="rId18"/>
    <p:sldId id="1051" r:id="rId19"/>
    <p:sldId id="3259" r:id="rId20"/>
    <p:sldId id="3248" r:id="rId21"/>
    <p:sldId id="3262" r:id="rId22"/>
    <p:sldId id="3251" r:id="rId23"/>
    <p:sldId id="3249" r:id="rId24"/>
    <p:sldId id="1059" r:id="rId25"/>
    <p:sldId id="1066" r:id="rId26"/>
    <p:sldId id="3218" r:id="rId27"/>
    <p:sldId id="3220" r:id="rId28"/>
    <p:sldId id="3256" r:id="rId29"/>
    <p:sldId id="1070" r:id="rId30"/>
    <p:sldId id="1091" r:id="rId31"/>
    <p:sldId id="3253" r:id="rId32"/>
    <p:sldId id="1082" r:id="rId33"/>
    <p:sldId id="3235" r:id="rId34"/>
    <p:sldId id="3240" r:id="rId35"/>
    <p:sldId id="3239" r:id="rId36"/>
    <p:sldId id="3257" r:id="rId37"/>
    <p:sldId id="1086" r:id="rId38"/>
    <p:sldId id="1034" r:id="rId39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F7F52-086C-C553-ACF8-E3D8B8331761}" name="Travis, Lois B." initials="TLB" userId="S::lbtravis@iu.edu::80d766db-fd84-46d5-893b-36d27e79598c" providerId="AD"/>
  <p188:author id="{948B4377-FF0D-DB65-75C1-A3B086C30ADE}" name="Alicia Augustine" initials="AA" userId="70fb99d38fd7e6d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 " initials=" [4]" lastIdx="1" clrIdx="28"/>
  <p:cmAuthor id="1" name="Travis, Lois B." initials="TLB" lastIdx="324" clrIdx="0"/>
  <p:cmAuthor id="30" name="Norton, Kelli Ann" initials="NKA" lastIdx="5" clrIdx="29">
    <p:extLst>
      <p:ext uri="{19B8F6BF-5375-455C-9EA6-DF929625EA0E}">
        <p15:presenceInfo xmlns:p15="http://schemas.microsoft.com/office/powerpoint/2012/main" userId="S-1-5-21-1085031214-1292428093-527237240-1119908" providerId="AD"/>
      </p:ext>
    </p:extLst>
  </p:cmAuthor>
  <p:cmAuthor id="2" name="Thomas, Jennifer Allyce" initials="TJA" lastIdx="46" clrIdx="1"/>
  <p:cmAuthor id="31" name="Powell, Brenda K." initials="PBK" lastIdx="1" clrIdx="30">
    <p:extLst>
      <p:ext uri="{19B8F6BF-5375-455C-9EA6-DF929625EA0E}">
        <p15:presenceInfo xmlns:p15="http://schemas.microsoft.com/office/powerpoint/2012/main" userId="Powell, Brenda K." providerId="None"/>
      </p:ext>
    </p:extLst>
  </p:cmAuthor>
  <p:cmAuthor id="3" name="Microsoft Office User" initials="Office" lastIdx="1" clrIdx="2"/>
  <p:cmAuthor id="32" name="Alicia Augustine" initials="AA" lastIdx="10" clrIdx="31">
    <p:extLst>
      <p:ext uri="{19B8F6BF-5375-455C-9EA6-DF929625EA0E}">
        <p15:presenceInfo xmlns:p15="http://schemas.microsoft.com/office/powerpoint/2012/main" userId="70fb99d38fd7e6da" providerId="Windows Live"/>
      </p:ext>
    </p:extLst>
  </p:cmAuthor>
  <p:cmAuthor id="4" name="Microsoft Office User" initials="Office [2]" lastIdx="1" clrIdx="3"/>
  <p:cmAuthor id="5" name="Microsoft Office User" initials="Office [3]" lastIdx="1" clrIdx="4"/>
  <p:cmAuthor id="6" name="Microsoft Office User" initials="Office [4]" lastIdx="1" clrIdx="5"/>
  <p:cmAuthor id="7" name="Microsoft Office User" initials="Office [5]" lastIdx="1" clrIdx="6"/>
  <p:cmAuthor id="8" name="Microsoft Office User" initials="Office [6]" lastIdx="1" clrIdx="7"/>
  <p:cmAuthor id="9" name="Microsoft Office User" initials="Office [7]" lastIdx="1" clrIdx="8"/>
  <p:cmAuthor id="10" name="Microsoft Office User" initials="Office [8]" lastIdx="1" clrIdx="9"/>
  <p:cmAuthor id="11" name="Microsoft Office User" initials="Office [9]" lastIdx="1" clrIdx="10"/>
  <p:cmAuthor id="12" name="Microsoft Office User" initials="Office [10]" lastIdx="1" clrIdx="11"/>
  <p:cmAuthor id="13" name="Microsoft Office User" initials="Office [11]" lastIdx="1" clrIdx="12"/>
  <p:cmAuthor id="14" name="Microsoft Office User" initials="Office [12]" lastIdx="1" clrIdx="13"/>
  <p:cmAuthor id="15" name="Microsoft Office User" initials="Office [13]" lastIdx="1" clrIdx="14"/>
  <p:cmAuthor id="16" name="Microsoft Office User" initials="Office [14]" lastIdx="1" clrIdx="15"/>
  <p:cmAuthor id="17" name="Microsoft Office User" initials="Office [15]" lastIdx="1" clrIdx="16"/>
  <p:cmAuthor id="18" name="Microsoft Office User" initials="Office [16]" lastIdx="1" clrIdx="17"/>
  <p:cmAuthor id="19" name="Microsoft Office User" initials="Office [17]" lastIdx="1" clrIdx="18"/>
  <p:cmAuthor id="20" name="Microsoft Office User" initials="Office [18]" lastIdx="1" clrIdx="19"/>
  <p:cmAuthor id="21" name="Microsoft Office User" initials="Office [19]" lastIdx="1" clrIdx="20"/>
  <p:cmAuthor id="22" name="Microsoft Office User" initials="Office [20]" lastIdx="1" clrIdx="21"/>
  <p:cmAuthor id="23" name="Miller, M. Lisa" initials="MML" lastIdx="35" clrIdx="22"/>
  <p:cmAuthor id="24" name="Shirin Ardeshirrouhanifard" initials="SA" lastIdx="77" clrIdx="23"/>
  <p:cmAuthor id="25" name="Fishman, Jennifer Allyce" initials="FJA" lastIdx="70" clrIdx="24"/>
  <p:cmAuthor id="26" name=" " initials="" lastIdx="1" clrIdx="25"/>
  <p:cmAuthor id="27" name=" " initials=" [2]" lastIdx="1" clrIdx="26"/>
  <p:cmAuthor id="28" name=" " initials=" [3]" lastIdx="1" clrIdx="2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D09E00"/>
    <a:srgbClr val="DEA900"/>
    <a:srgbClr val="D62A84"/>
    <a:srgbClr val="CC6CC1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249" autoAdjust="0"/>
  </p:normalViewPr>
  <p:slideViewPr>
    <p:cSldViewPr>
      <p:cViewPr varScale="1">
        <p:scale>
          <a:sx n="113" d="100"/>
          <a:sy n="113" d="100"/>
        </p:scale>
        <p:origin x="1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iri\Box%20Sync\Dr%20Travis\CBM%20paper-Sarah%20kerns\Chart%20in%20Microsoft%20PowerPoint%20seco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D14-4BEE-8D9C-08DF6293E1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CD14-4BEE-8D9C-08DF6293E13F}"/>
              </c:ext>
            </c:extLst>
          </c:dPt>
          <c:dPt>
            <c:idx val="3"/>
            <c:bubble3D val="0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05-CD14-4BEE-8D9C-08DF6293E13F}"/>
              </c:ext>
            </c:extLst>
          </c:dPt>
          <c:dLbls>
            <c:dLbl>
              <c:idx val="0"/>
              <c:layout>
                <c:manualLayout>
                  <c:x val="-0.22133105454841401"/>
                  <c:y val="-9.2605819867325495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/>
                      <a:t>60.7%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14-4BEE-8D9C-08DF6293E13F}"/>
                </c:ext>
              </c:extLst>
            </c:dLbl>
            <c:dLbl>
              <c:idx val="1"/>
              <c:layout>
                <c:manualLayout>
                  <c:x val="0.13564632545931801"/>
                  <c:y val="6.383449396890210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29.2%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14-4BEE-8D9C-08DF6293E13F}"/>
                </c:ext>
              </c:extLst>
            </c:dLbl>
            <c:dLbl>
              <c:idx val="2"/>
              <c:layout>
                <c:manualLayout>
                  <c:x val="-2.3476630295421901E-3"/>
                  <c:y val="2.606171287269699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/>
                      <a:t>3.2%</a:t>
                    </a:r>
                    <a:endParaRPr lang="en-US" sz="16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D14-4BEE-8D9C-08DF6293E13F}"/>
                </c:ext>
              </c:extLst>
            </c:dLbl>
            <c:dLbl>
              <c:idx val="3"/>
              <c:layout>
                <c:manualLayout>
                  <c:x val="3.1280227553767401E-2"/>
                  <c:y val="1.392794788264820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FFFF"/>
                        </a:solidFill>
                      </a:defRPr>
                    </a:pPr>
                    <a:r>
                      <a:rPr lang="en-US" dirty="0"/>
                      <a:t>6.9%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D14-4BEE-8D9C-08DF6293E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BEP</c:v>
                </c:pt>
                <c:pt idx="1">
                  <c:v>EP</c:v>
                </c:pt>
                <c:pt idx="2">
                  <c:v>VIP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0.62583222370173097</c:v>
                </c:pt>
                <c:pt idx="1">
                  <c:v>0.29960053262316899</c:v>
                </c:pt>
                <c:pt idx="2">
                  <c:v>3.4620505992010601E-2</c:v>
                </c:pt>
                <c:pt idx="3">
                  <c:v>3.9946737683089199E-2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4-4BEE-8D9C-08DF6293E1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aseline="0">
              <a:solidFill>
                <a:srgbClr val="FFFFFF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0844269466317"/>
          <c:y val="7.407407407407407E-2"/>
          <c:w val="0.85623600174978132"/>
          <c:h val="0.84594925634295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&lt;300</c:v>
                </c:pt>
                <c:pt idx="1">
                  <c:v>300</c:v>
                </c:pt>
                <c:pt idx="2">
                  <c:v>301-399</c:v>
                </c:pt>
                <c:pt idx="3">
                  <c:v>400</c:v>
                </c:pt>
                <c:pt idx="4">
                  <c:v>&gt;400</c:v>
                </c:pt>
              </c:strCache>
            </c:strRef>
          </c:cat>
          <c:val>
            <c:numRef>
              <c:f>'[Chart in Microsoft PowerPoint]Sheet1'!$B$2:$B$6</c:f>
              <c:numCache>
                <c:formatCode>0.0%</c:formatCode>
                <c:ptCount val="5"/>
                <c:pt idx="0">
                  <c:v>4.9000000000000002E-2</c:v>
                </c:pt>
                <c:pt idx="1">
                  <c:v>0.36299999999999999</c:v>
                </c:pt>
                <c:pt idx="2">
                  <c:v>3.2000000000000001E-2</c:v>
                </c:pt>
                <c:pt idx="3">
                  <c:v>0.48499999999999999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9-45CD-8291-0CAA3322FD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72499632"/>
        <c:axId val="-72509968"/>
      </c:barChart>
      <c:catAx>
        <c:axId val="-724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509968"/>
        <c:crosses val="autoZero"/>
        <c:auto val="1"/>
        <c:lblAlgn val="ctr"/>
        <c:lblOffset val="100"/>
        <c:noMultiLvlLbl val="0"/>
      </c:catAx>
      <c:valAx>
        <c:axId val="-7250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499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Sheet1!$G$2:$G$8</c:f>
              <c:strCache>
                <c:ptCount val="7"/>
                <c:pt idx="0">
                  <c:v>None</c:v>
                </c:pt>
                <c:pt idx="1">
                  <c:v>Very low</c:v>
                </c:pt>
                <c:pt idx="2">
                  <c:v>Low</c:v>
                </c:pt>
                <c:pt idx="3">
                  <c:v>Medium</c:v>
                </c:pt>
                <c:pt idx="4">
                  <c:v>High</c:v>
                </c:pt>
                <c:pt idx="5">
                  <c:v>Very High</c:v>
                </c:pt>
                <c:pt idx="6">
                  <c:v>Severe</c:v>
                </c:pt>
              </c:strCache>
            </c:strRef>
          </c:cat>
          <c:val>
            <c:numRef>
              <c:f>Sheet1!$H$2:$H$8</c:f>
              <c:numCache>
                <c:formatCode>0.0%</c:formatCode>
                <c:ptCount val="7"/>
                <c:pt idx="0">
                  <c:v>5.3542009884678748E-2</c:v>
                </c:pt>
                <c:pt idx="1">
                  <c:v>8.6490939044481061E-2</c:v>
                </c:pt>
                <c:pt idx="2">
                  <c:v>0.3772652388797364</c:v>
                </c:pt>
                <c:pt idx="3">
                  <c:v>0.2957166392092257</c:v>
                </c:pt>
                <c:pt idx="4">
                  <c:v>0.14827018121911037</c:v>
                </c:pt>
                <c:pt idx="5">
                  <c:v>3.789126853377265E-2</c:v>
                </c:pt>
                <c:pt idx="6">
                  <c:v>8.2372322899505767E-4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3-4091-B5D3-D35C9E6E1B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2498544"/>
        <c:axId val="-72511056"/>
      </c:barChart>
      <c:catAx>
        <c:axId val="-7249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Cumulative Burden of Morbidity Score</a:t>
                </a:r>
              </a:p>
            </c:rich>
          </c:tx>
          <c:layout>
            <c:manualLayout>
              <c:xMode val="edge"/>
              <c:yMode val="edge"/>
              <c:x val="0.24097643097643098"/>
              <c:y val="0.91982577994680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511056"/>
        <c:crosses val="autoZero"/>
        <c:auto val="1"/>
        <c:lblAlgn val="ctr"/>
        <c:lblOffset val="100"/>
        <c:noMultiLvlLbl val="0"/>
      </c:catAx>
      <c:valAx>
        <c:axId val="-725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49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DB4AF-89DB-C446-B41C-C6915FBBA764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DAF9E4-1837-0D4C-8086-A8C582C74691}">
      <dgm:prSet phldrT="[Text]" custT="1"/>
      <dgm:spPr>
        <a:xfrm>
          <a:off x="4419598" y="1238"/>
          <a:ext cx="205740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Eligible Patients</a:t>
          </a:r>
        </a:p>
      </dgm:t>
    </dgm:pt>
    <dgm:pt modelId="{1D741A1C-25F4-7C42-8603-20A260A05BD0}" type="parTrans" cxnId="{E8557232-3C51-C241-AAC1-7D30E9C84542}">
      <dgm:prSet/>
      <dgm:spPr/>
      <dgm:t>
        <a:bodyPr/>
        <a:lstStyle/>
        <a:p>
          <a:endParaRPr lang="en-US" sz="2800"/>
        </a:p>
      </dgm:t>
    </dgm:pt>
    <dgm:pt modelId="{B8205585-E11A-8442-84E4-F68A44B90FB3}" type="sibTrans" cxnId="{E8557232-3C51-C241-AAC1-7D30E9C84542}">
      <dgm:prSet/>
      <dgm:spPr/>
      <dgm:t>
        <a:bodyPr/>
        <a:lstStyle/>
        <a:p>
          <a:endParaRPr lang="en-US" sz="2800"/>
        </a:p>
      </dgm:t>
    </dgm:pt>
    <dgm:pt modelId="{3EC81274-CF40-244D-8C9D-E110F1ED6902}">
      <dgm:prSet phldrT="[Text]" custT="1"/>
      <dgm:spPr>
        <a:xfrm>
          <a:off x="362901" y="1021198"/>
          <a:ext cx="1839418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Questionnaire</a:t>
          </a:r>
        </a:p>
      </dgm:t>
    </dgm:pt>
    <dgm:pt modelId="{8712E9B3-CB8B-024C-8168-BE488CDA24EA}" type="parTrans" cxnId="{3F730D06-B9EE-FA4D-949A-429E23AD503E}">
      <dgm:prSet/>
      <dgm:spPr>
        <a:xfrm>
          <a:off x="1282610" y="719520"/>
          <a:ext cx="4165689" cy="301678"/>
        </a:xfrm>
        <a:custGeom>
          <a:avLst/>
          <a:gdLst/>
          <a:ahLst/>
          <a:cxnLst/>
          <a:rect l="0" t="0" r="0" b="0"/>
          <a:pathLst>
            <a:path>
              <a:moveTo>
                <a:pt x="4165689" y="0"/>
              </a:moveTo>
              <a:lnTo>
                <a:pt x="4165689" y="150839"/>
              </a:lnTo>
              <a:lnTo>
                <a:pt x="0" y="150839"/>
              </a:lnTo>
              <a:lnTo>
                <a:pt x="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D7CD1AD9-1984-284D-B86F-C03CAC3AD807}" type="sibTrans" cxnId="{3F730D06-B9EE-FA4D-949A-429E23AD503E}">
      <dgm:prSet/>
      <dgm:spPr/>
      <dgm:t>
        <a:bodyPr/>
        <a:lstStyle/>
        <a:p>
          <a:endParaRPr lang="en-US" sz="2800"/>
        </a:p>
      </dgm:t>
    </dgm:pt>
    <dgm:pt modelId="{05C9DD37-9187-9941-92FA-0F50DFA9A5DB}">
      <dgm:prSet phldrT="[Text]" custT="1"/>
      <dgm:spPr>
        <a:xfrm>
          <a:off x="4242240" y="1021198"/>
          <a:ext cx="2234761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Blood Specimen</a:t>
          </a:r>
        </a:p>
      </dgm:t>
    </dgm:pt>
    <dgm:pt modelId="{C9CED110-8BF0-304C-8752-77E00D14B3A6}" type="parTrans" cxnId="{2606DABE-F8D3-EF42-B466-0E5B9474B119}">
      <dgm:prSet/>
      <dgm:spPr>
        <a:xfrm>
          <a:off x="5313900" y="719520"/>
          <a:ext cx="91440" cy="301678"/>
        </a:xfrm>
        <a:custGeom>
          <a:avLst/>
          <a:gdLst/>
          <a:ahLst/>
          <a:cxnLst/>
          <a:rect l="0" t="0" r="0" b="0"/>
          <a:pathLst>
            <a:path>
              <a:moveTo>
                <a:pt x="134399" y="0"/>
              </a:moveTo>
              <a:lnTo>
                <a:pt x="134399" y="150839"/>
              </a:lnTo>
              <a:lnTo>
                <a:pt x="45720" y="150839"/>
              </a:lnTo>
              <a:lnTo>
                <a:pt x="4572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930E0BF6-E2E6-794B-9549-44C8F5F0D1D3}" type="sibTrans" cxnId="{2606DABE-F8D3-EF42-B466-0E5B9474B119}">
      <dgm:prSet/>
      <dgm:spPr/>
      <dgm:t>
        <a:bodyPr/>
        <a:lstStyle/>
        <a:p>
          <a:endParaRPr lang="en-US" sz="2800"/>
        </a:p>
      </dgm:t>
    </dgm:pt>
    <dgm:pt modelId="{DC23A019-C348-A84D-8BA3-AA695FCD0B03}">
      <dgm:prSet phldrT="[Text]" custT="1"/>
      <dgm:spPr>
        <a:xfrm>
          <a:off x="2503998" y="102119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Physical Exam</a:t>
          </a:r>
        </a:p>
      </dgm:t>
    </dgm:pt>
    <dgm:pt modelId="{1C51D55C-4340-FA4A-A1D1-7D3C72E57922}" type="parTrans" cxnId="{3D02E10C-823C-4E40-BF67-0B7AC150D1F6}">
      <dgm:prSet/>
      <dgm:spPr>
        <a:xfrm>
          <a:off x="3222280" y="719520"/>
          <a:ext cx="2226019" cy="301678"/>
        </a:xfrm>
        <a:custGeom>
          <a:avLst/>
          <a:gdLst/>
          <a:ahLst/>
          <a:cxnLst/>
          <a:rect l="0" t="0" r="0" b="0"/>
          <a:pathLst>
            <a:path>
              <a:moveTo>
                <a:pt x="2226019" y="0"/>
              </a:moveTo>
              <a:lnTo>
                <a:pt x="2226019" y="150839"/>
              </a:lnTo>
              <a:lnTo>
                <a:pt x="0" y="150839"/>
              </a:lnTo>
              <a:lnTo>
                <a:pt x="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F33D940C-40DC-BE47-98C8-1AE92AD79462}" type="sibTrans" cxnId="{3D02E10C-823C-4E40-BF67-0B7AC150D1F6}">
      <dgm:prSet/>
      <dgm:spPr/>
      <dgm:t>
        <a:bodyPr/>
        <a:lstStyle/>
        <a:p>
          <a:endParaRPr lang="en-US" sz="2800"/>
        </a:p>
      </dgm:t>
    </dgm:pt>
    <dgm:pt modelId="{A19838D0-B41B-524F-8BBC-C6A454098730}">
      <dgm:prSet custT="1"/>
      <dgm:spPr>
        <a:xfrm>
          <a:off x="6778679" y="102119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Extensive Audiometric Testing</a:t>
          </a:r>
        </a:p>
      </dgm:t>
    </dgm:pt>
    <dgm:pt modelId="{E1DB18E6-E99B-794A-901C-9355B428158D}" type="parTrans" cxnId="{51E9A264-0935-5B49-8DDC-82E6DD5FF0C7}">
      <dgm:prSet/>
      <dgm:spPr>
        <a:xfrm>
          <a:off x="5448300" y="719520"/>
          <a:ext cx="2048661" cy="30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39"/>
              </a:lnTo>
              <a:lnTo>
                <a:pt x="2048661" y="150839"/>
              </a:lnTo>
              <a:lnTo>
                <a:pt x="2048661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6537039F-97D0-EA49-B6AD-2F554838C94E}" type="sibTrans" cxnId="{51E9A264-0935-5B49-8DDC-82E6DD5FF0C7}">
      <dgm:prSet/>
      <dgm:spPr/>
      <dgm:t>
        <a:bodyPr/>
        <a:lstStyle/>
        <a:p>
          <a:endParaRPr lang="en-US" sz="2800"/>
        </a:p>
      </dgm:t>
    </dgm:pt>
    <dgm:pt modelId="{ABA89D50-BE11-4F46-AB7D-F8989B8F26C0}">
      <dgm:prSet custT="1"/>
      <dgm:spPr>
        <a:xfrm>
          <a:off x="822755" y="204115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Health Conditions</a:t>
          </a:r>
        </a:p>
      </dgm:t>
    </dgm:pt>
    <dgm:pt modelId="{B1538AD4-9770-EB4E-BE9B-B402C1F249A0}" type="parTrans" cxnId="{95CCF187-BFE4-334A-9CD1-BAE15C8439F5}">
      <dgm:prSet/>
      <dgm:spPr>
        <a:xfrm>
          <a:off x="546843" y="1739480"/>
          <a:ext cx="275912" cy="66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19"/>
              </a:lnTo>
              <a:lnTo>
                <a:pt x="275912" y="66081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DAE3E2AB-F109-B74A-B012-AC2DD14068D1}" type="sibTrans" cxnId="{95CCF187-BFE4-334A-9CD1-BAE15C8439F5}">
      <dgm:prSet/>
      <dgm:spPr/>
      <dgm:t>
        <a:bodyPr/>
        <a:lstStyle/>
        <a:p>
          <a:endParaRPr lang="en-US" sz="2800"/>
        </a:p>
      </dgm:t>
    </dgm:pt>
    <dgm:pt modelId="{7E24438D-8AEF-0842-AD69-497F3C3288B4}">
      <dgm:prSet custT="1"/>
      <dgm:spPr>
        <a:xfrm>
          <a:off x="822755" y="306111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Lifestyle Factors</a:t>
          </a:r>
        </a:p>
      </dgm:t>
    </dgm:pt>
    <dgm:pt modelId="{B9A565EA-16AA-CA4C-80A0-6123F6745C47}" type="parTrans" cxnId="{2BB98808-DE86-F440-A755-828E332C9420}">
      <dgm:prSet/>
      <dgm:spPr>
        <a:xfrm>
          <a:off x="546843" y="1739480"/>
          <a:ext cx="275912" cy="16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79"/>
              </a:lnTo>
              <a:lnTo>
                <a:pt x="275912" y="168077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719941ED-04BE-B544-9A8A-1E5DFF6CD987}" type="sibTrans" cxnId="{2BB98808-DE86-F440-A755-828E332C9420}">
      <dgm:prSet/>
      <dgm:spPr/>
      <dgm:t>
        <a:bodyPr/>
        <a:lstStyle/>
        <a:p>
          <a:endParaRPr lang="en-US" sz="2800"/>
        </a:p>
      </dgm:t>
    </dgm:pt>
    <dgm:pt modelId="{9CB208EB-CAFE-5945-95F4-66B3A0CE783B}">
      <dgm:prSet custT="1"/>
      <dgm:spPr>
        <a:xfrm>
          <a:off x="822755" y="408107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Prescription Meds</a:t>
          </a:r>
        </a:p>
      </dgm:t>
    </dgm:pt>
    <dgm:pt modelId="{D7E5D49D-6838-3543-B359-C92CDFDAAC6C}" type="parTrans" cxnId="{01F3CDCB-7AD8-8344-A46A-687809A3D5CC}">
      <dgm:prSet/>
      <dgm:spPr>
        <a:xfrm>
          <a:off x="546843" y="1739480"/>
          <a:ext cx="275912" cy="2700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39"/>
              </a:lnTo>
              <a:lnTo>
                <a:pt x="275912" y="270073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B68E1F7D-776F-6049-8E51-7B04CE469671}" type="sibTrans" cxnId="{01F3CDCB-7AD8-8344-A46A-687809A3D5CC}">
      <dgm:prSet/>
      <dgm:spPr/>
      <dgm:t>
        <a:bodyPr/>
        <a:lstStyle/>
        <a:p>
          <a:endParaRPr lang="en-US" sz="2800"/>
        </a:p>
      </dgm:t>
    </dgm:pt>
    <dgm:pt modelId="{37A89FC2-9299-3D4D-98EB-844FEF74786A}">
      <dgm:prSet custT="1"/>
      <dgm:spPr>
        <a:xfrm>
          <a:off x="4800930" y="2041158"/>
          <a:ext cx="1763180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Genomic Studies</a:t>
          </a:r>
        </a:p>
      </dgm:t>
    </dgm:pt>
    <dgm:pt modelId="{531C1669-DE1F-184A-A6BC-8A3E2D55B468}" type="parTrans" cxnId="{02E6A490-D3A5-CE49-8ACD-7D12BDCA5F48}">
      <dgm:prSet/>
      <dgm:spPr>
        <a:xfrm>
          <a:off x="4465716" y="1739480"/>
          <a:ext cx="335214" cy="66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19"/>
              </a:lnTo>
              <a:lnTo>
                <a:pt x="335214" y="66081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F8E27481-D10F-8745-9895-FF1A4DCF4718}" type="sibTrans" cxnId="{02E6A490-D3A5-CE49-8ACD-7D12BDCA5F48}">
      <dgm:prSet/>
      <dgm:spPr/>
      <dgm:t>
        <a:bodyPr/>
        <a:lstStyle/>
        <a:p>
          <a:endParaRPr lang="en-US" sz="2800"/>
        </a:p>
      </dgm:t>
    </dgm:pt>
    <dgm:pt modelId="{BEC990C7-DD2C-414D-B4B7-F59E75962DA8}">
      <dgm:prSet custT="1"/>
      <dgm:spPr>
        <a:xfrm>
          <a:off x="4800930" y="3061118"/>
          <a:ext cx="1763180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Cholesterol Panel n=500</a:t>
          </a:r>
        </a:p>
      </dgm:t>
    </dgm:pt>
    <dgm:pt modelId="{4717DB65-CF2B-6D48-835D-7CA00D0B94E9}" type="parTrans" cxnId="{3D4B18C5-7FFD-844D-9BF6-4D1EA05C7F93}">
      <dgm:prSet/>
      <dgm:spPr>
        <a:xfrm>
          <a:off x="4465716" y="1739480"/>
          <a:ext cx="335214" cy="16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79"/>
              </a:lnTo>
              <a:lnTo>
                <a:pt x="335214" y="168077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32D6F93B-F0C1-E24A-B0E0-BDEEE4BFF33F}" type="sibTrans" cxnId="{3D4B18C5-7FFD-844D-9BF6-4D1EA05C7F93}">
      <dgm:prSet/>
      <dgm:spPr/>
      <dgm:t>
        <a:bodyPr/>
        <a:lstStyle/>
        <a:p>
          <a:endParaRPr lang="en-US" sz="2800"/>
        </a:p>
      </dgm:t>
    </dgm:pt>
    <dgm:pt modelId="{5905669E-4ACA-B640-A740-DC01EFB45282}">
      <dgm:prSet custT="1"/>
      <dgm:spPr>
        <a:xfrm>
          <a:off x="4800930" y="4081078"/>
          <a:ext cx="1763180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Endocrine Studies n=500</a:t>
          </a:r>
        </a:p>
      </dgm:t>
    </dgm:pt>
    <dgm:pt modelId="{3286E294-F1D1-5E4B-A9A9-F092B66B3382}" type="parTrans" cxnId="{F58A68E7-7A26-C549-82B8-754C6DFACFEA}">
      <dgm:prSet/>
      <dgm:spPr>
        <a:xfrm>
          <a:off x="4465716" y="1739480"/>
          <a:ext cx="335214" cy="2700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39"/>
              </a:lnTo>
              <a:lnTo>
                <a:pt x="335214" y="270073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1E80585E-772F-AF4A-89C0-6334FAC6EAC5}" type="sibTrans" cxnId="{F58A68E7-7A26-C549-82B8-754C6DFACFEA}">
      <dgm:prSet/>
      <dgm:spPr/>
      <dgm:t>
        <a:bodyPr/>
        <a:lstStyle/>
        <a:p>
          <a:endParaRPr lang="en-US" sz="2800"/>
        </a:p>
      </dgm:t>
    </dgm:pt>
    <dgm:pt modelId="{9CC10FA1-E728-BA46-943C-FCF0D5C35583}">
      <dgm:prSet custT="1"/>
      <dgm:spPr>
        <a:xfrm>
          <a:off x="8516921" y="1021198"/>
          <a:ext cx="2016777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Medical Records Review</a:t>
          </a:r>
        </a:p>
      </dgm:t>
    </dgm:pt>
    <dgm:pt modelId="{F9F0C733-9641-C84A-8D03-AFB7CC7BB0EC}" type="parTrans" cxnId="{ECB21603-36D7-AC4B-9E82-4042AEBF013C}">
      <dgm:prSet/>
      <dgm:spPr>
        <a:xfrm>
          <a:off x="5448300" y="719520"/>
          <a:ext cx="4077010" cy="30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39"/>
              </a:lnTo>
              <a:lnTo>
                <a:pt x="4077010" y="150839"/>
              </a:lnTo>
              <a:lnTo>
                <a:pt x="407701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7B9A0775-90C6-BA48-A8A0-B34FE89A3A40}" type="sibTrans" cxnId="{ECB21603-36D7-AC4B-9E82-4042AEBF013C}">
      <dgm:prSet/>
      <dgm:spPr/>
      <dgm:t>
        <a:bodyPr/>
        <a:lstStyle/>
        <a:p>
          <a:endParaRPr lang="en-US" sz="2800"/>
        </a:p>
      </dgm:t>
    </dgm:pt>
    <dgm:pt modelId="{BAAF6435-719F-2F45-B194-7D578C23A284}">
      <dgm:prSet custT="1"/>
      <dgm:spPr>
        <a:xfrm>
          <a:off x="9021115" y="204115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GCT Diagnosis</a:t>
          </a:r>
        </a:p>
      </dgm:t>
    </dgm:pt>
    <dgm:pt modelId="{AAF8D011-5324-3447-801F-4DAFFB9E85B6}" type="parTrans" cxnId="{AD50D11F-FA7E-6E4E-8D2D-2B300B40AE93}">
      <dgm:prSet/>
      <dgm:spPr>
        <a:xfrm>
          <a:off x="8718599" y="1739480"/>
          <a:ext cx="302516" cy="66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19"/>
              </a:lnTo>
              <a:lnTo>
                <a:pt x="302516" y="66081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B563BE74-1B3C-D749-8B71-CACAAC497C5E}" type="sibTrans" cxnId="{AD50D11F-FA7E-6E4E-8D2D-2B300B40AE93}">
      <dgm:prSet/>
      <dgm:spPr/>
      <dgm:t>
        <a:bodyPr/>
        <a:lstStyle/>
        <a:p>
          <a:endParaRPr lang="en-US" sz="2800"/>
        </a:p>
      </dgm:t>
    </dgm:pt>
    <dgm:pt modelId="{FF2B5893-DDF7-B04F-B165-E4E47934CBAE}">
      <dgm:prSet custT="1"/>
      <dgm:spPr>
        <a:xfrm>
          <a:off x="9021115" y="3061118"/>
          <a:ext cx="1436563" cy="71828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GCT Treatment</a:t>
          </a:r>
        </a:p>
      </dgm:t>
    </dgm:pt>
    <dgm:pt modelId="{BC75F9AA-0DA4-F943-97AC-5D0BF02FCA21}" type="parTrans" cxnId="{B744FE42-C7DF-AE48-8A00-C10FE7E7A1D8}">
      <dgm:prSet/>
      <dgm:spPr>
        <a:xfrm>
          <a:off x="8718599" y="1739480"/>
          <a:ext cx="302516" cy="16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79"/>
              </a:lnTo>
              <a:lnTo>
                <a:pt x="302516" y="168077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endParaRPr lang="en-US" sz="2800"/>
        </a:p>
      </dgm:t>
    </dgm:pt>
    <dgm:pt modelId="{F374681F-E10C-DC4B-85AD-ADEE97BD9717}" type="sibTrans" cxnId="{B744FE42-C7DF-AE48-8A00-C10FE7E7A1D8}">
      <dgm:prSet/>
      <dgm:spPr/>
      <dgm:t>
        <a:bodyPr/>
        <a:lstStyle/>
        <a:p>
          <a:endParaRPr lang="en-US" sz="2800"/>
        </a:p>
      </dgm:t>
    </dgm:pt>
    <dgm:pt modelId="{28BD0A29-0EDA-B146-A965-C2A8B07929AA}" type="pres">
      <dgm:prSet presAssocID="{F4ADB4AF-89DB-C446-B41C-C6915FBBA7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47BA80-0461-AF49-AC5E-DAECE61BA095}" type="pres">
      <dgm:prSet presAssocID="{77DAF9E4-1837-0D4C-8086-A8C582C74691}" presName="hierRoot1" presStyleCnt="0">
        <dgm:presLayoutVars>
          <dgm:hierBranch val="init"/>
        </dgm:presLayoutVars>
      </dgm:prSet>
      <dgm:spPr/>
    </dgm:pt>
    <dgm:pt modelId="{C1356FDE-59E4-794B-B85F-B1C78AA5CA99}" type="pres">
      <dgm:prSet presAssocID="{77DAF9E4-1837-0D4C-8086-A8C582C74691}" presName="rootComposite1" presStyleCnt="0"/>
      <dgm:spPr/>
    </dgm:pt>
    <dgm:pt modelId="{D39876A7-8983-D34B-9843-EC392849E4E2}" type="pres">
      <dgm:prSet presAssocID="{77DAF9E4-1837-0D4C-8086-A8C582C74691}" presName="rootText1" presStyleLbl="node0" presStyleIdx="0" presStyleCnt="1" custScaleX="143217">
        <dgm:presLayoutVars>
          <dgm:chPref val="3"/>
        </dgm:presLayoutVars>
      </dgm:prSet>
      <dgm:spPr/>
    </dgm:pt>
    <dgm:pt modelId="{88F45F26-7126-D14D-ACC6-5640B90DA8FF}" type="pres">
      <dgm:prSet presAssocID="{77DAF9E4-1837-0D4C-8086-A8C582C74691}" presName="rootConnector1" presStyleLbl="node1" presStyleIdx="0" presStyleCnt="0"/>
      <dgm:spPr/>
    </dgm:pt>
    <dgm:pt modelId="{BAC56A11-6957-C746-BF6C-6ABCEA2FD71D}" type="pres">
      <dgm:prSet presAssocID="{77DAF9E4-1837-0D4C-8086-A8C582C74691}" presName="hierChild2" presStyleCnt="0"/>
      <dgm:spPr/>
    </dgm:pt>
    <dgm:pt modelId="{C4032A66-8B9F-ED4C-83D9-655CC599F1BB}" type="pres">
      <dgm:prSet presAssocID="{8712E9B3-CB8B-024C-8168-BE488CDA24EA}" presName="Name37" presStyleLbl="parChTrans1D2" presStyleIdx="0" presStyleCnt="5"/>
      <dgm:spPr/>
    </dgm:pt>
    <dgm:pt modelId="{AD62D451-51DC-9E4E-A854-EA325F9AFE34}" type="pres">
      <dgm:prSet presAssocID="{3EC81274-CF40-244D-8C9D-E110F1ED6902}" presName="hierRoot2" presStyleCnt="0">
        <dgm:presLayoutVars>
          <dgm:hierBranch val="init"/>
        </dgm:presLayoutVars>
      </dgm:prSet>
      <dgm:spPr/>
    </dgm:pt>
    <dgm:pt modelId="{7B61997D-2F80-EA46-B91F-30697354AF29}" type="pres">
      <dgm:prSet presAssocID="{3EC81274-CF40-244D-8C9D-E110F1ED6902}" presName="rootComposite" presStyleCnt="0"/>
      <dgm:spPr/>
    </dgm:pt>
    <dgm:pt modelId="{7C926460-24A2-C44A-8BEC-ABCADCB821BD}" type="pres">
      <dgm:prSet presAssocID="{3EC81274-CF40-244D-8C9D-E110F1ED6902}" presName="rootText" presStyleLbl="node2" presStyleIdx="0" presStyleCnt="5" custScaleX="128043" custScaleY="123532">
        <dgm:presLayoutVars>
          <dgm:chPref val="3"/>
        </dgm:presLayoutVars>
      </dgm:prSet>
      <dgm:spPr/>
    </dgm:pt>
    <dgm:pt modelId="{B72CE2C9-6DC6-9B45-93B2-906CCFB32BF2}" type="pres">
      <dgm:prSet presAssocID="{3EC81274-CF40-244D-8C9D-E110F1ED6902}" presName="rootConnector" presStyleLbl="node2" presStyleIdx="0" presStyleCnt="5"/>
      <dgm:spPr/>
    </dgm:pt>
    <dgm:pt modelId="{687A2367-8E1F-1442-A8F9-10960E68140E}" type="pres">
      <dgm:prSet presAssocID="{3EC81274-CF40-244D-8C9D-E110F1ED6902}" presName="hierChild4" presStyleCnt="0"/>
      <dgm:spPr/>
    </dgm:pt>
    <dgm:pt modelId="{498D6C96-73BE-E542-97C7-77C170F6F4AE}" type="pres">
      <dgm:prSet presAssocID="{B1538AD4-9770-EB4E-BE9B-B402C1F249A0}" presName="Name37" presStyleLbl="parChTrans1D3" presStyleIdx="0" presStyleCnt="8"/>
      <dgm:spPr/>
    </dgm:pt>
    <dgm:pt modelId="{71F253BC-FC2C-1F4E-9C87-F85BCCCB7174}" type="pres">
      <dgm:prSet presAssocID="{ABA89D50-BE11-4F46-AB7D-F8989B8F26C0}" presName="hierRoot2" presStyleCnt="0">
        <dgm:presLayoutVars>
          <dgm:hierBranch val="init"/>
        </dgm:presLayoutVars>
      </dgm:prSet>
      <dgm:spPr/>
    </dgm:pt>
    <dgm:pt modelId="{F899C622-1D27-4946-8000-03AAA2C29ECE}" type="pres">
      <dgm:prSet presAssocID="{ABA89D50-BE11-4F46-AB7D-F8989B8F26C0}" presName="rootComposite" presStyleCnt="0"/>
      <dgm:spPr/>
    </dgm:pt>
    <dgm:pt modelId="{1690FF39-24CF-8449-B64F-78A7D1C35C27}" type="pres">
      <dgm:prSet presAssocID="{ABA89D50-BE11-4F46-AB7D-F8989B8F26C0}" presName="rootText" presStyleLbl="node3" presStyleIdx="0" presStyleCnt="8" custScaleX="118952">
        <dgm:presLayoutVars>
          <dgm:chPref val="3"/>
        </dgm:presLayoutVars>
      </dgm:prSet>
      <dgm:spPr/>
    </dgm:pt>
    <dgm:pt modelId="{BE059347-3786-A443-9F77-4D0882C9BE39}" type="pres">
      <dgm:prSet presAssocID="{ABA89D50-BE11-4F46-AB7D-F8989B8F26C0}" presName="rootConnector" presStyleLbl="node3" presStyleIdx="0" presStyleCnt="8"/>
      <dgm:spPr/>
    </dgm:pt>
    <dgm:pt modelId="{AA04BE1A-7E0B-844E-8093-46C808E3E42E}" type="pres">
      <dgm:prSet presAssocID="{ABA89D50-BE11-4F46-AB7D-F8989B8F26C0}" presName="hierChild4" presStyleCnt="0"/>
      <dgm:spPr/>
    </dgm:pt>
    <dgm:pt modelId="{6E0EFFF6-9849-5347-B6D8-55F921414469}" type="pres">
      <dgm:prSet presAssocID="{ABA89D50-BE11-4F46-AB7D-F8989B8F26C0}" presName="hierChild5" presStyleCnt="0"/>
      <dgm:spPr/>
    </dgm:pt>
    <dgm:pt modelId="{535E72FA-147C-E74A-BFCB-DBD04C69E603}" type="pres">
      <dgm:prSet presAssocID="{B9A565EA-16AA-CA4C-80A0-6123F6745C47}" presName="Name37" presStyleLbl="parChTrans1D3" presStyleIdx="1" presStyleCnt="8"/>
      <dgm:spPr/>
    </dgm:pt>
    <dgm:pt modelId="{DCA53658-E9F7-1544-B283-3B569E2650D4}" type="pres">
      <dgm:prSet presAssocID="{7E24438D-8AEF-0842-AD69-497F3C3288B4}" presName="hierRoot2" presStyleCnt="0">
        <dgm:presLayoutVars>
          <dgm:hierBranch val="init"/>
        </dgm:presLayoutVars>
      </dgm:prSet>
      <dgm:spPr/>
    </dgm:pt>
    <dgm:pt modelId="{B76DB41D-0B2B-1F47-880D-DBC56910009A}" type="pres">
      <dgm:prSet presAssocID="{7E24438D-8AEF-0842-AD69-497F3C3288B4}" presName="rootComposite" presStyleCnt="0"/>
      <dgm:spPr/>
    </dgm:pt>
    <dgm:pt modelId="{3DAA254E-C15E-4645-9913-82F93B2EE13F}" type="pres">
      <dgm:prSet presAssocID="{7E24438D-8AEF-0842-AD69-497F3C3288B4}" presName="rootText" presStyleLbl="node3" presStyleIdx="1" presStyleCnt="8" custScaleX="122329">
        <dgm:presLayoutVars>
          <dgm:chPref val="3"/>
        </dgm:presLayoutVars>
      </dgm:prSet>
      <dgm:spPr/>
    </dgm:pt>
    <dgm:pt modelId="{AA00F73E-9089-0442-A82B-8C961DED3B4C}" type="pres">
      <dgm:prSet presAssocID="{7E24438D-8AEF-0842-AD69-497F3C3288B4}" presName="rootConnector" presStyleLbl="node3" presStyleIdx="1" presStyleCnt="8"/>
      <dgm:spPr/>
    </dgm:pt>
    <dgm:pt modelId="{8A3F850E-C5E4-2F49-B3C0-9EEC19CD4F58}" type="pres">
      <dgm:prSet presAssocID="{7E24438D-8AEF-0842-AD69-497F3C3288B4}" presName="hierChild4" presStyleCnt="0"/>
      <dgm:spPr/>
    </dgm:pt>
    <dgm:pt modelId="{3E814B60-652F-0E46-977A-DB02565BEB9B}" type="pres">
      <dgm:prSet presAssocID="{7E24438D-8AEF-0842-AD69-497F3C3288B4}" presName="hierChild5" presStyleCnt="0"/>
      <dgm:spPr/>
    </dgm:pt>
    <dgm:pt modelId="{017EB8F3-6F81-F244-AEB4-EEBB381FFDDB}" type="pres">
      <dgm:prSet presAssocID="{D7E5D49D-6838-3543-B359-C92CDFDAAC6C}" presName="Name37" presStyleLbl="parChTrans1D3" presStyleIdx="2" presStyleCnt="8"/>
      <dgm:spPr/>
    </dgm:pt>
    <dgm:pt modelId="{11B0EB4E-C2BA-9641-9306-F5D28B625B0B}" type="pres">
      <dgm:prSet presAssocID="{9CB208EB-CAFE-5945-95F4-66B3A0CE783B}" presName="hierRoot2" presStyleCnt="0">
        <dgm:presLayoutVars>
          <dgm:hierBranch val="init"/>
        </dgm:presLayoutVars>
      </dgm:prSet>
      <dgm:spPr/>
    </dgm:pt>
    <dgm:pt modelId="{E6412842-F46C-8E4B-A65C-30C08E1FC75C}" type="pres">
      <dgm:prSet presAssocID="{9CB208EB-CAFE-5945-95F4-66B3A0CE783B}" presName="rootComposite" presStyleCnt="0"/>
      <dgm:spPr/>
    </dgm:pt>
    <dgm:pt modelId="{0A9D6D07-9214-B445-A14F-B9C0B087AD8B}" type="pres">
      <dgm:prSet presAssocID="{9CB208EB-CAFE-5945-95F4-66B3A0CE783B}" presName="rootText" presStyleLbl="node3" presStyleIdx="2" presStyleCnt="8" custScaleX="118952">
        <dgm:presLayoutVars>
          <dgm:chPref val="3"/>
        </dgm:presLayoutVars>
      </dgm:prSet>
      <dgm:spPr/>
    </dgm:pt>
    <dgm:pt modelId="{9AA41E19-0D3A-C646-B028-59E8207DF9B4}" type="pres">
      <dgm:prSet presAssocID="{9CB208EB-CAFE-5945-95F4-66B3A0CE783B}" presName="rootConnector" presStyleLbl="node3" presStyleIdx="2" presStyleCnt="8"/>
      <dgm:spPr/>
    </dgm:pt>
    <dgm:pt modelId="{1823CDE9-A17C-1C45-9F3D-DADB7AEE3C4A}" type="pres">
      <dgm:prSet presAssocID="{9CB208EB-CAFE-5945-95F4-66B3A0CE783B}" presName="hierChild4" presStyleCnt="0"/>
      <dgm:spPr/>
    </dgm:pt>
    <dgm:pt modelId="{3301A295-F655-9644-B091-72D78651C081}" type="pres">
      <dgm:prSet presAssocID="{9CB208EB-CAFE-5945-95F4-66B3A0CE783B}" presName="hierChild5" presStyleCnt="0"/>
      <dgm:spPr/>
    </dgm:pt>
    <dgm:pt modelId="{83192D3E-7BB4-C442-932A-13C06B3C2A00}" type="pres">
      <dgm:prSet presAssocID="{3EC81274-CF40-244D-8C9D-E110F1ED6902}" presName="hierChild5" presStyleCnt="0"/>
      <dgm:spPr/>
    </dgm:pt>
    <dgm:pt modelId="{4A5EC432-2D89-2F4E-AC11-A31CA968BBD6}" type="pres">
      <dgm:prSet presAssocID="{1C51D55C-4340-FA4A-A1D1-7D3C72E57922}" presName="Name37" presStyleLbl="parChTrans1D2" presStyleIdx="1" presStyleCnt="5"/>
      <dgm:spPr/>
    </dgm:pt>
    <dgm:pt modelId="{F6D667C4-2A88-3044-BF29-DA715DE20B4F}" type="pres">
      <dgm:prSet presAssocID="{DC23A019-C348-A84D-8BA3-AA695FCD0B03}" presName="hierRoot2" presStyleCnt="0">
        <dgm:presLayoutVars>
          <dgm:hierBranch val="init"/>
        </dgm:presLayoutVars>
      </dgm:prSet>
      <dgm:spPr/>
    </dgm:pt>
    <dgm:pt modelId="{31BC74CC-5298-6244-8AA6-F53D14D198DB}" type="pres">
      <dgm:prSet presAssocID="{DC23A019-C348-A84D-8BA3-AA695FCD0B03}" presName="rootComposite" presStyleCnt="0"/>
      <dgm:spPr/>
    </dgm:pt>
    <dgm:pt modelId="{EDAF1B56-612A-2E44-AB01-1D5345D37E99}" type="pres">
      <dgm:prSet presAssocID="{DC23A019-C348-A84D-8BA3-AA695FCD0B03}" presName="rootText" presStyleLbl="node2" presStyleIdx="1" presStyleCnt="5" custScaleY="122328">
        <dgm:presLayoutVars>
          <dgm:chPref val="3"/>
        </dgm:presLayoutVars>
      </dgm:prSet>
      <dgm:spPr/>
    </dgm:pt>
    <dgm:pt modelId="{E5A5DA48-41C6-3244-AD3E-87884B394C45}" type="pres">
      <dgm:prSet presAssocID="{DC23A019-C348-A84D-8BA3-AA695FCD0B03}" presName="rootConnector" presStyleLbl="node2" presStyleIdx="1" presStyleCnt="5"/>
      <dgm:spPr/>
    </dgm:pt>
    <dgm:pt modelId="{EB5355C9-5277-8E48-B974-2A141C6CC362}" type="pres">
      <dgm:prSet presAssocID="{DC23A019-C348-A84D-8BA3-AA695FCD0B03}" presName="hierChild4" presStyleCnt="0"/>
      <dgm:spPr/>
    </dgm:pt>
    <dgm:pt modelId="{069D5217-0470-724D-A7DA-BC9698FD0628}" type="pres">
      <dgm:prSet presAssocID="{DC23A019-C348-A84D-8BA3-AA695FCD0B03}" presName="hierChild5" presStyleCnt="0"/>
      <dgm:spPr/>
    </dgm:pt>
    <dgm:pt modelId="{D1D545BF-F4F9-3047-961B-2EF3DF307A14}" type="pres">
      <dgm:prSet presAssocID="{C9CED110-8BF0-304C-8752-77E00D14B3A6}" presName="Name37" presStyleLbl="parChTrans1D2" presStyleIdx="2" presStyleCnt="5"/>
      <dgm:spPr/>
    </dgm:pt>
    <dgm:pt modelId="{3926905D-A555-504C-B6DF-15878EF64C64}" type="pres">
      <dgm:prSet presAssocID="{05C9DD37-9187-9941-92FA-0F50DFA9A5DB}" presName="hierRoot2" presStyleCnt="0">
        <dgm:presLayoutVars>
          <dgm:hierBranch val="init"/>
        </dgm:presLayoutVars>
      </dgm:prSet>
      <dgm:spPr/>
    </dgm:pt>
    <dgm:pt modelId="{6901E819-E4E3-0748-A4AB-F00DD1A14ACD}" type="pres">
      <dgm:prSet presAssocID="{05C9DD37-9187-9941-92FA-0F50DFA9A5DB}" presName="rootComposite" presStyleCnt="0"/>
      <dgm:spPr/>
    </dgm:pt>
    <dgm:pt modelId="{1E753BAC-3C58-1748-B692-F69FDA6BE581}" type="pres">
      <dgm:prSet presAssocID="{05C9DD37-9187-9941-92FA-0F50DFA9A5DB}" presName="rootText" presStyleLbl="node2" presStyleIdx="2" presStyleCnt="5" custScaleX="155563" custScaleY="134821">
        <dgm:presLayoutVars>
          <dgm:chPref val="3"/>
        </dgm:presLayoutVars>
      </dgm:prSet>
      <dgm:spPr/>
    </dgm:pt>
    <dgm:pt modelId="{6C5A4257-8BFB-C04A-B87B-4BE889A55C5A}" type="pres">
      <dgm:prSet presAssocID="{05C9DD37-9187-9941-92FA-0F50DFA9A5DB}" presName="rootConnector" presStyleLbl="node2" presStyleIdx="2" presStyleCnt="5"/>
      <dgm:spPr/>
    </dgm:pt>
    <dgm:pt modelId="{3D3BCDE6-E926-0946-9E8B-C515B42DF48F}" type="pres">
      <dgm:prSet presAssocID="{05C9DD37-9187-9941-92FA-0F50DFA9A5DB}" presName="hierChild4" presStyleCnt="0"/>
      <dgm:spPr/>
    </dgm:pt>
    <dgm:pt modelId="{2192ACF0-26A5-BD4A-B9AF-7B9189EAB775}" type="pres">
      <dgm:prSet presAssocID="{531C1669-DE1F-184A-A6BC-8A3E2D55B468}" presName="Name37" presStyleLbl="parChTrans1D3" presStyleIdx="3" presStyleCnt="8"/>
      <dgm:spPr/>
    </dgm:pt>
    <dgm:pt modelId="{4E9F92B8-691E-5F4C-9643-C7C648AAF0DC}" type="pres">
      <dgm:prSet presAssocID="{37A89FC2-9299-3D4D-98EB-844FEF74786A}" presName="hierRoot2" presStyleCnt="0">
        <dgm:presLayoutVars>
          <dgm:hierBranch val="init"/>
        </dgm:presLayoutVars>
      </dgm:prSet>
      <dgm:spPr/>
    </dgm:pt>
    <dgm:pt modelId="{66B53095-21CC-1D48-B94D-EE640362B3E8}" type="pres">
      <dgm:prSet presAssocID="{37A89FC2-9299-3D4D-98EB-844FEF74786A}" presName="rootComposite" presStyleCnt="0"/>
      <dgm:spPr/>
    </dgm:pt>
    <dgm:pt modelId="{14BB653B-AE49-D849-973B-EAF3793D8ABA}" type="pres">
      <dgm:prSet presAssocID="{37A89FC2-9299-3D4D-98EB-844FEF74786A}" presName="rootText" presStyleLbl="node3" presStyleIdx="3" presStyleCnt="8" custScaleX="122736">
        <dgm:presLayoutVars>
          <dgm:chPref val="3"/>
        </dgm:presLayoutVars>
      </dgm:prSet>
      <dgm:spPr/>
    </dgm:pt>
    <dgm:pt modelId="{3A3D078A-869C-BB48-B3FD-E3E0B245FE36}" type="pres">
      <dgm:prSet presAssocID="{37A89FC2-9299-3D4D-98EB-844FEF74786A}" presName="rootConnector" presStyleLbl="node3" presStyleIdx="3" presStyleCnt="8"/>
      <dgm:spPr/>
    </dgm:pt>
    <dgm:pt modelId="{ACC64961-12A1-3745-BCE5-CBAAEA6A3154}" type="pres">
      <dgm:prSet presAssocID="{37A89FC2-9299-3D4D-98EB-844FEF74786A}" presName="hierChild4" presStyleCnt="0"/>
      <dgm:spPr/>
    </dgm:pt>
    <dgm:pt modelId="{FE082CDC-43B1-1D4D-B815-77F1BE954CC6}" type="pres">
      <dgm:prSet presAssocID="{37A89FC2-9299-3D4D-98EB-844FEF74786A}" presName="hierChild5" presStyleCnt="0"/>
      <dgm:spPr/>
    </dgm:pt>
    <dgm:pt modelId="{F4BAE7B8-3BCF-6B49-8217-2A0E13FA9345}" type="pres">
      <dgm:prSet presAssocID="{4717DB65-CF2B-6D48-835D-7CA00D0B94E9}" presName="Name37" presStyleLbl="parChTrans1D3" presStyleIdx="4" presStyleCnt="8"/>
      <dgm:spPr/>
    </dgm:pt>
    <dgm:pt modelId="{54A58E23-64DB-054C-A96F-517632AB7CE0}" type="pres">
      <dgm:prSet presAssocID="{BEC990C7-DD2C-414D-B4B7-F59E75962DA8}" presName="hierRoot2" presStyleCnt="0">
        <dgm:presLayoutVars>
          <dgm:hierBranch val="init"/>
        </dgm:presLayoutVars>
      </dgm:prSet>
      <dgm:spPr/>
    </dgm:pt>
    <dgm:pt modelId="{DCBEC25C-E1FF-474B-92A3-B9832BA7082E}" type="pres">
      <dgm:prSet presAssocID="{BEC990C7-DD2C-414D-B4B7-F59E75962DA8}" presName="rootComposite" presStyleCnt="0"/>
      <dgm:spPr/>
    </dgm:pt>
    <dgm:pt modelId="{62801944-A527-3B4D-B7AC-2E02F6EE643D}" type="pres">
      <dgm:prSet presAssocID="{BEC990C7-DD2C-414D-B4B7-F59E75962DA8}" presName="rootText" presStyleLbl="node3" presStyleIdx="4" presStyleCnt="8" custScaleX="122736">
        <dgm:presLayoutVars>
          <dgm:chPref val="3"/>
        </dgm:presLayoutVars>
      </dgm:prSet>
      <dgm:spPr/>
    </dgm:pt>
    <dgm:pt modelId="{F65D5EF4-D2B7-294F-90F4-DB1EE5094E27}" type="pres">
      <dgm:prSet presAssocID="{BEC990C7-DD2C-414D-B4B7-F59E75962DA8}" presName="rootConnector" presStyleLbl="node3" presStyleIdx="4" presStyleCnt="8"/>
      <dgm:spPr/>
    </dgm:pt>
    <dgm:pt modelId="{DEC24D21-660B-7C4A-84B0-094DD9A43E04}" type="pres">
      <dgm:prSet presAssocID="{BEC990C7-DD2C-414D-B4B7-F59E75962DA8}" presName="hierChild4" presStyleCnt="0"/>
      <dgm:spPr/>
    </dgm:pt>
    <dgm:pt modelId="{96F7E5CB-37F8-194F-BF02-DEE7B9D0FA1C}" type="pres">
      <dgm:prSet presAssocID="{BEC990C7-DD2C-414D-B4B7-F59E75962DA8}" presName="hierChild5" presStyleCnt="0"/>
      <dgm:spPr/>
    </dgm:pt>
    <dgm:pt modelId="{127214B0-0935-A44F-9068-AD80E11A1CBF}" type="pres">
      <dgm:prSet presAssocID="{3286E294-F1D1-5E4B-A9A9-F092B66B3382}" presName="Name37" presStyleLbl="parChTrans1D3" presStyleIdx="5" presStyleCnt="8"/>
      <dgm:spPr/>
    </dgm:pt>
    <dgm:pt modelId="{8EE04486-13EC-2349-88A4-3D5E85CF514F}" type="pres">
      <dgm:prSet presAssocID="{5905669E-4ACA-B640-A740-DC01EFB45282}" presName="hierRoot2" presStyleCnt="0">
        <dgm:presLayoutVars>
          <dgm:hierBranch val="init"/>
        </dgm:presLayoutVars>
      </dgm:prSet>
      <dgm:spPr/>
    </dgm:pt>
    <dgm:pt modelId="{C0D4AED5-BAD5-5445-88D7-F45E3B2F57E0}" type="pres">
      <dgm:prSet presAssocID="{5905669E-4ACA-B640-A740-DC01EFB45282}" presName="rootComposite" presStyleCnt="0"/>
      <dgm:spPr/>
    </dgm:pt>
    <dgm:pt modelId="{FDF6D26F-086B-4142-B11C-474861FB8A8D}" type="pres">
      <dgm:prSet presAssocID="{5905669E-4ACA-B640-A740-DC01EFB45282}" presName="rootText" presStyleLbl="node3" presStyleIdx="5" presStyleCnt="8" custScaleX="122736">
        <dgm:presLayoutVars>
          <dgm:chPref val="3"/>
        </dgm:presLayoutVars>
      </dgm:prSet>
      <dgm:spPr/>
    </dgm:pt>
    <dgm:pt modelId="{87D3C13A-728F-3C40-AA2F-3E7DDA1E877F}" type="pres">
      <dgm:prSet presAssocID="{5905669E-4ACA-B640-A740-DC01EFB45282}" presName="rootConnector" presStyleLbl="node3" presStyleIdx="5" presStyleCnt="8"/>
      <dgm:spPr/>
    </dgm:pt>
    <dgm:pt modelId="{32B9822A-6DF2-7A43-A4C3-492A0BFF6170}" type="pres">
      <dgm:prSet presAssocID="{5905669E-4ACA-B640-A740-DC01EFB45282}" presName="hierChild4" presStyleCnt="0"/>
      <dgm:spPr/>
    </dgm:pt>
    <dgm:pt modelId="{92221E6B-E330-D84C-8D93-504CD6D49422}" type="pres">
      <dgm:prSet presAssocID="{5905669E-4ACA-B640-A740-DC01EFB45282}" presName="hierChild5" presStyleCnt="0"/>
      <dgm:spPr/>
    </dgm:pt>
    <dgm:pt modelId="{1FC152DA-5846-AF4E-AFD0-49F572A93CB8}" type="pres">
      <dgm:prSet presAssocID="{05C9DD37-9187-9941-92FA-0F50DFA9A5DB}" presName="hierChild5" presStyleCnt="0"/>
      <dgm:spPr/>
    </dgm:pt>
    <dgm:pt modelId="{838CE191-1179-004B-9E38-A7D8D1EC0070}" type="pres">
      <dgm:prSet presAssocID="{E1DB18E6-E99B-794A-901C-9355B428158D}" presName="Name37" presStyleLbl="parChTrans1D2" presStyleIdx="3" presStyleCnt="5"/>
      <dgm:spPr/>
    </dgm:pt>
    <dgm:pt modelId="{4026E7B2-60ED-8949-B6C4-B7DE62BE74ED}" type="pres">
      <dgm:prSet presAssocID="{A19838D0-B41B-524F-8BBC-C6A454098730}" presName="hierRoot2" presStyleCnt="0">
        <dgm:presLayoutVars>
          <dgm:hierBranch val="init"/>
        </dgm:presLayoutVars>
      </dgm:prSet>
      <dgm:spPr/>
    </dgm:pt>
    <dgm:pt modelId="{EB300AE6-7037-3E4B-9AB5-EBB1B553AA33}" type="pres">
      <dgm:prSet presAssocID="{A19838D0-B41B-524F-8BBC-C6A454098730}" presName="rootComposite" presStyleCnt="0"/>
      <dgm:spPr/>
    </dgm:pt>
    <dgm:pt modelId="{6BA38700-0CBE-364B-8178-4E61CB4D1D1D}" type="pres">
      <dgm:prSet presAssocID="{A19838D0-B41B-524F-8BBC-C6A454098730}" presName="rootText" presStyleLbl="node2" presStyleIdx="3" presStyleCnt="5" custScaleX="155042" custScaleY="142732">
        <dgm:presLayoutVars>
          <dgm:chPref val="3"/>
        </dgm:presLayoutVars>
      </dgm:prSet>
      <dgm:spPr/>
    </dgm:pt>
    <dgm:pt modelId="{DDBFB58F-FAC8-7C43-9367-0D2C68564C1E}" type="pres">
      <dgm:prSet presAssocID="{A19838D0-B41B-524F-8BBC-C6A454098730}" presName="rootConnector" presStyleLbl="node2" presStyleIdx="3" presStyleCnt="5"/>
      <dgm:spPr/>
    </dgm:pt>
    <dgm:pt modelId="{512AC137-4570-1442-ACE6-107B3CC29598}" type="pres">
      <dgm:prSet presAssocID="{A19838D0-B41B-524F-8BBC-C6A454098730}" presName="hierChild4" presStyleCnt="0"/>
      <dgm:spPr/>
    </dgm:pt>
    <dgm:pt modelId="{79EE3CEF-C336-1842-B94D-473880793DC5}" type="pres">
      <dgm:prSet presAssocID="{A19838D0-B41B-524F-8BBC-C6A454098730}" presName="hierChild5" presStyleCnt="0"/>
      <dgm:spPr/>
    </dgm:pt>
    <dgm:pt modelId="{34F35AA5-C2B3-414B-AA7B-1257CE7A73BA}" type="pres">
      <dgm:prSet presAssocID="{F9F0C733-9641-C84A-8D03-AFB7CC7BB0EC}" presName="Name37" presStyleLbl="parChTrans1D2" presStyleIdx="4" presStyleCnt="5"/>
      <dgm:spPr/>
    </dgm:pt>
    <dgm:pt modelId="{BF020688-D0AA-534F-87A8-7A930D8968EE}" type="pres">
      <dgm:prSet presAssocID="{9CC10FA1-E728-BA46-943C-FCF0D5C35583}" presName="hierRoot2" presStyleCnt="0">
        <dgm:presLayoutVars>
          <dgm:hierBranch val="init"/>
        </dgm:presLayoutVars>
      </dgm:prSet>
      <dgm:spPr/>
    </dgm:pt>
    <dgm:pt modelId="{AFD264CD-F42E-4740-9450-C3D6A188235D}" type="pres">
      <dgm:prSet presAssocID="{9CC10FA1-E728-BA46-943C-FCF0D5C35583}" presName="rootComposite" presStyleCnt="0"/>
      <dgm:spPr/>
    </dgm:pt>
    <dgm:pt modelId="{48DE5B80-BFF0-394D-B209-79C2CB963580}" type="pres">
      <dgm:prSet presAssocID="{9CC10FA1-E728-BA46-943C-FCF0D5C35583}" presName="rootText" presStyleLbl="node2" presStyleIdx="4" presStyleCnt="5" custScaleX="140389" custScaleY="143032">
        <dgm:presLayoutVars>
          <dgm:chPref val="3"/>
        </dgm:presLayoutVars>
      </dgm:prSet>
      <dgm:spPr/>
    </dgm:pt>
    <dgm:pt modelId="{9B553762-F0DE-DF49-8842-D85217607847}" type="pres">
      <dgm:prSet presAssocID="{9CC10FA1-E728-BA46-943C-FCF0D5C35583}" presName="rootConnector" presStyleLbl="node2" presStyleIdx="4" presStyleCnt="5"/>
      <dgm:spPr/>
    </dgm:pt>
    <dgm:pt modelId="{331DC2B3-5078-2240-B945-2FD368581B06}" type="pres">
      <dgm:prSet presAssocID="{9CC10FA1-E728-BA46-943C-FCF0D5C35583}" presName="hierChild4" presStyleCnt="0"/>
      <dgm:spPr/>
    </dgm:pt>
    <dgm:pt modelId="{EC6824AA-1109-3247-BAB4-82FD38F72A02}" type="pres">
      <dgm:prSet presAssocID="{AAF8D011-5324-3447-801F-4DAFFB9E85B6}" presName="Name37" presStyleLbl="parChTrans1D3" presStyleIdx="6" presStyleCnt="8"/>
      <dgm:spPr/>
    </dgm:pt>
    <dgm:pt modelId="{239A969F-0098-A444-A6E7-AA7FE0305C90}" type="pres">
      <dgm:prSet presAssocID="{BAAF6435-719F-2F45-B194-7D578C23A284}" presName="hierRoot2" presStyleCnt="0">
        <dgm:presLayoutVars>
          <dgm:hierBranch val="init"/>
        </dgm:presLayoutVars>
      </dgm:prSet>
      <dgm:spPr/>
    </dgm:pt>
    <dgm:pt modelId="{20435D73-281E-6243-8549-2F0B21504626}" type="pres">
      <dgm:prSet presAssocID="{BAAF6435-719F-2F45-B194-7D578C23A284}" presName="rootComposite" presStyleCnt="0"/>
      <dgm:spPr/>
    </dgm:pt>
    <dgm:pt modelId="{799B9D67-E07B-1F44-BB2F-E024F9C9CF7B}" type="pres">
      <dgm:prSet presAssocID="{BAAF6435-719F-2F45-B194-7D578C23A284}" presName="rootText" presStyleLbl="node3" presStyleIdx="6" presStyleCnt="8">
        <dgm:presLayoutVars>
          <dgm:chPref val="3"/>
        </dgm:presLayoutVars>
      </dgm:prSet>
      <dgm:spPr/>
    </dgm:pt>
    <dgm:pt modelId="{5627CF9D-32CF-C540-B0FE-5F135A191365}" type="pres">
      <dgm:prSet presAssocID="{BAAF6435-719F-2F45-B194-7D578C23A284}" presName="rootConnector" presStyleLbl="node3" presStyleIdx="6" presStyleCnt="8"/>
      <dgm:spPr/>
    </dgm:pt>
    <dgm:pt modelId="{9AB3A912-026A-2041-8C25-4A437C6FA5CB}" type="pres">
      <dgm:prSet presAssocID="{BAAF6435-719F-2F45-B194-7D578C23A284}" presName="hierChild4" presStyleCnt="0"/>
      <dgm:spPr/>
    </dgm:pt>
    <dgm:pt modelId="{9B0D10AA-BEA3-644B-B6E5-78363BE9AE16}" type="pres">
      <dgm:prSet presAssocID="{BAAF6435-719F-2F45-B194-7D578C23A284}" presName="hierChild5" presStyleCnt="0"/>
      <dgm:spPr/>
    </dgm:pt>
    <dgm:pt modelId="{F126C89C-108D-5948-8777-991204268C63}" type="pres">
      <dgm:prSet presAssocID="{BC75F9AA-0DA4-F943-97AC-5D0BF02FCA21}" presName="Name37" presStyleLbl="parChTrans1D3" presStyleIdx="7" presStyleCnt="8"/>
      <dgm:spPr/>
    </dgm:pt>
    <dgm:pt modelId="{759C6CB2-1440-5041-ADD7-D6732AB9B4CF}" type="pres">
      <dgm:prSet presAssocID="{FF2B5893-DDF7-B04F-B165-E4E47934CBAE}" presName="hierRoot2" presStyleCnt="0">
        <dgm:presLayoutVars>
          <dgm:hierBranch val="init"/>
        </dgm:presLayoutVars>
      </dgm:prSet>
      <dgm:spPr/>
    </dgm:pt>
    <dgm:pt modelId="{E048A509-89AB-D742-A138-09F7D22E0CFF}" type="pres">
      <dgm:prSet presAssocID="{FF2B5893-DDF7-B04F-B165-E4E47934CBAE}" presName="rootComposite" presStyleCnt="0"/>
      <dgm:spPr/>
    </dgm:pt>
    <dgm:pt modelId="{BDDCB7DD-0AB5-7F4E-8DC1-AFAD0E8FA43E}" type="pres">
      <dgm:prSet presAssocID="{FF2B5893-DDF7-B04F-B165-E4E47934CBAE}" presName="rootText" presStyleLbl="node3" presStyleIdx="7" presStyleCnt="8">
        <dgm:presLayoutVars>
          <dgm:chPref val="3"/>
        </dgm:presLayoutVars>
      </dgm:prSet>
      <dgm:spPr/>
    </dgm:pt>
    <dgm:pt modelId="{C98658A1-30F2-4F4E-8BBD-ECD787A15803}" type="pres">
      <dgm:prSet presAssocID="{FF2B5893-DDF7-B04F-B165-E4E47934CBAE}" presName="rootConnector" presStyleLbl="node3" presStyleIdx="7" presStyleCnt="8"/>
      <dgm:spPr/>
    </dgm:pt>
    <dgm:pt modelId="{C17B9CDD-1B2D-3E4C-88FB-B0E7EBAE1B6F}" type="pres">
      <dgm:prSet presAssocID="{FF2B5893-DDF7-B04F-B165-E4E47934CBAE}" presName="hierChild4" presStyleCnt="0"/>
      <dgm:spPr/>
    </dgm:pt>
    <dgm:pt modelId="{A087F7EA-A061-6648-A748-E128C15B1901}" type="pres">
      <dgm:prSet presAssocID="{FF2B5893-DDF7-B04F-B165-E4E47934CBAE}" presName="hierChild5" presStyleCnt="0"/>
      <dgm:spPr/>
    </dgm:pt>
    <dgm:pt modelId="{A98C4338-5164-0045-8339-7EC77D39A021}" type="pres">
      <dgm:prSet presAssocID="{9CC10FA1-E728-BA46-943C-FCF0D5C35583}" presName="hierChild5" presStyleCnt="0"/>
      <dgm:spPr/>
    </dgm:pt>
    <dgm:pt modelId="{057C3CFE-A5AC-A747-8992-23C5BF4ABAA9}" type="pres">
      <dgm:prSet presAssocID="{77DAF9E4-1837-0D4C-8086-A8C582C74691}" presName="hierChild3" presStyleCnt="0"/>
      <dgm:spPr/>
    </dgm:pt>
  </dgm:ptLst>
  <dgm:cxnLst>
    <dgm:cxn modelId="{173C0401-4A8C-4161-997F-763F5C6751F1}" type="presOf" srcId="{BEC990C7-DD2C-414D-B4B7-F59E75962DA8}" destId="{62801944-A527-3B4D-B7AC-2E02F6EE643D}" srcOrd="0" destOrd="0" presId="urn:microsoft.com/office/officeart/2005/8/layout/orgChart1"/>
    <dgm:cxn modelId="{ECB21603-36D7-AC4B-9E82-4042AEBF013C}" srcId="{77DAF9E4-1837-0D4C-8086-A8C582C74691}" destId="{9CC10FA1-E728-BA46-943C-FCF0D5C35583}" srcOrd="4" destOrd="0" parTransId="{F9F0C733-9641-C84A-8D03-AFB7CC7BB0EC}" sibTransId="{7B9A0775-90C6-BA48-A8A0-B34FE89A3A40}"/>
    <dgm:cxn modelId="{3F730D06-B9EE-FA4D-949A-429E23AD503E}" srcId="{77DAF9E4-1837-0D4C-8086-A8C582C74691}" destId="{3EC81274-CF40-244D-8C9D-E110F1ED6902}" srcOrd="0" destOrd="0" parTransId="{8712E9B3-CB8B-024C-8168-BE488CDA24EA}" sibTransId="{D7CD1AD9-1984-284D-B86F-C03CAC3AD807}"/>
    <dgm:cxn modelId="{2BB98808-DE86-F440-A755-828E332C9420}" srcId="{3EC81274-CF40-244D-8C9D-E110F1ED6902}" destId="{7E24438D-8AEF-0842-AD69-497F3C3288B4}" srcOrd="1" destOrd="0" parTransId="{B9A565EA-16AA-CA4C-80A0-6123F6745C47}" sibTransId="{719941ED-04BE-B544-9A8A-1E5DFF6CD987}"/>
    <dgm:cxn modelId="{A14F700B-D9D7-4453-AC2E-3141EC5442C6}" type="presOf" srcId="{3286E294-F1D1-5E4B-A9A9-F092B66B3382}" destId="{127214B0-0935-A44F-9068-AD80E11A1CBF}" srcOrd="0" destOrd="0" presId="urn:microsoft.com/office/officeart/2005/8/layout/orgChart1"/>
    <dgm:cxn modelId="{3D02E10C-823C-4E40-BF67-0B7AC150D1F6}" srcId="{77DAF9E4-1837-0D4C-8086-A8C582C74691}" destId="{DC23A019-C348-A84D-8BA3-AA695FCD0B03}" srcOrd="1" destOrd="0" parTransId="{1C51D55C-4340-FA4A-A1D1-7D3C72E57922}" sibTransId="{F33D940C-40DC-BE47-98C8-1AE92AD79462}"/>
    <dgm:cxn modelId="{C6368619-4A7A-4B87-9A74-BD731063A20E}" type="presOf" srcId="{ABA89D50-BE11-4F46-AB7D-F8989B8F26C0}" destId="{BE059347-3786-A443-9F77-4D0882C9BE39}" srcOrd="1" destOrd="0" presId="urn:microsoft.com/office/officeart/2005/8/layout/orgChart1"/>
    <dgm:cxn modelId="{D464221C-562A-4DA7-B6AF-9DF4B3FD816A}" type="presOf" srcId="{BC75F9AA-0DA4-F943-97AC-5D0BF02FCA21}" destId="{F126C89C-108D-5948-8777-991204268C63}" srcOrd="0" destOrd="0" presId="urn:microsoft.com/office/officeart/2005/8/layout/orgChart1"/>
    <dgm:cxn modelId="{2678411C-3806-4CD4-8DA0-B287C8E5D5DF}" type="presOf" srcId="{ABA89D50-BE11-4F46-AB7D-F8989B8F26C0}" destId="{1690FF39-24CF-8449-B64F-78A7D1C35C27}" srcOrd="0" destOrd="0" presId="urn:microsoft.com/office/officeart/2005/8/layout/orgChart1"/>
    <dgm:cxn modelId="{A2AA9F1D-8263-4D9C-8E09-0DFF04BACF77}" type="presOf" srcId="{F4ADB4AF-89DB-C446-B41C-C6915FBBA764}" destId="{28BD0A29-0EDA-B146-A965-C2A8B07929AA}" srcOrd="0" destOrd="0" presId="urn:microsoft.com/office/officeart/2005/8/layout/orgChart1"/>
    <dgm:cxn modelId="{4158391E-2EC1-410D-8B94-6B5CDF7DBEA8}" type="presOf" srcId="{531C1669-DE1F-184A-A6BC-8A3E2D55B468}" destId="{2192ACF0-26A5-BD4A-B9AF-7B9189EAB775}" srcOrd="0" destOrd="0" presId="urn:microsoft.com/office/officeart/2005/8/layout/orgChart1"/>
    <dgm:cxn modelId="{AD50D11F-FA7E-6E4E-8D2D-2B300B40AE93}" srcId="{9CC10FA1-E728-BA46-943C-FCF0D5C35583}" destId="{BAAF6435-719F-2F45-B194-7D578C23A284}" srcOrd="0" destOrd="0" parTransId="{AAF8D011-5324-3447-801F-4DAFFB9E85B6}" sibTransId="{B563BE74-1B3C-D749-8B71-CACAAC497C5E}"/>
    <dgm:cxn modelId="{74298B2C-80D7-406A-A13F-063BD81848F9}" type="presOf" srcId="{9CB208EB-CAFE-5945-95F4-66B3A0CE783B}" destId="{0A9D6D07-9214-B445-A14F-B9C0B087AD8B}" srcOrd="0" destOrd="0" presId="urn:microsoft.com/office/officeart/2005/8/layout/orgChart1"/>
    <dgm:cxn modelId="{444BE82F-E45B-4011-AB55-4B371EADAB63}" type="presOf" srcId="{A19838D0-B41B-524F-8BBC-C6A454098730}" destId="{DDBFB58F-FAC8-7C43-9367-0D2C68564C1E}" srcOrd="1" destOrd="0" presId="urn:microsoft.com/office/officeart/2005/8/layout/orgChart1"/>
    <dgm:cxn modelId="{E8557232-3C51-C241-AAC1-7D30E9C84542}" srcId="{F4ADB4AF-89DB-C446-B41C-C6915FBBA764}" destId="{77DAF9E4-1837-0D4C-8086-A8C582C74691}" srcOrd="0" destOrd="0" parTransId="{1D741A1C-25F4-7C42-8603-20A260A05BD0}" sibTransId="{B8205585-E11A-8442-84E4-F68A44B90FB3}"/>
    <dgm:cxn modelId="{D945C532-3B7C-40FC-B084-4ED39D44B9E7}" type="presOf" srcId="{9CC10FA1-E728-BA46-943C-FCF0D5C35583}" destId="{9B553762-F0DE-DF49-8842-D85217607847}" srcOrd="1" destOrd="0" presId="urn:microsoft.com/office/officeart/2005/8/layout/orgChart1"/>
    <dgm:cxn modelId="{8AD4A63C-74B1-4B28-8095-7110227579AE}" type="presOf" srcId="{3EC81274-CF40-244D-8C9D-E110F1ED6902}" destId="{7C926460-24A2-C44A-8BEC-ABCADCB821BD}" srcOrd="0" destOrd="0" presId="urn:microsoft.com/office/officeart/2005/8/layout/orgChart1"/>
    <dgm:cxn modelId="{1EE49D3D-3D82-4118-88C9-4355460B3660}" type="presOf" srcId="{5905669E-4ACA-B640-A740-DC01EFB45282}" destId="{FDF6D26F-086B-4142-B11C-474861FB8A8D}" srcOrd="0" destOrd="0" presId="urn:microsoft.com/office/officeart/2005/8/layout/orgChart1"/>
    <dgm:cxn modelId="{1F74005B-1E88-4B60-B6E7-927A8E555CFD}" type="presOf" srcId="{A19838D0-B41B-524F-8BBC-C6A454098730}" destId="{6BA38700-0CBE-364B-8178-4E61CB4D1D1D}" srcOrd="0" destOrd="0" presId="urn:microsoft.com/office/officeart/2005/8/layout/orgChart1"/>
    <dgm:cxn modelId="{B6ED3B5E-D2DE-4C08-8599-178DE60B76ED}" type="presOf" srcId="{5905669E-4ACA-B640-A740-DC01EFB45282}" destId="{87D3C13A-728F-3C40-AA2F-3E7DDA1E877F}" srcOrd="1" destOrd="0" presId="urn:microsoft.com/office/officeart/2005/8/layout/orgChart1"/>
    <dgm:cxn modelId="{02F55C42-D4C6-4D59-A3CC-490C3F6E5CAC}" type="presOf" srcId="{37A89FC2-9299-3D4D-98EB-844FEF74786A}" destId="{14BB653B-AE49-D849-973B-EAF3793D8ABA}" srcOrd="0" destOrd="0" presId="urn:microsoft.com/office/officeart/2005/8/layout/orgChart1"/>
    <dgm:cxn modelId="{B744FE42-C7DF-AE48-8A00-C10FE7E7A1D8}" srcId="{9CC10FA1-E728-BA46-943C-FCF0D5C35583}" destId="{FF2B5893-DDF7-B04F-B165-E4E47934CBAE}" srcOrd="1" destOrd="0" parTransId="{BC75F9AA-0DA4-F943-97AC-5D0BF02FCA21}" sibTransId="{F374681F-E10C-DC4B-85AD-ADEE97BD9717}"/>
    <dgm:cxn modelId="{51E9A264-0935-5B49-8DDC-82E6DD5FF0C7}" srcId="{77DAF9E4-1837-0D4C-8086-A8C582C74691}" destId="{A19838D0-B41B-524F-8BBC-C6A454098730}" srcOrd="3" destOrd="0" parTransId="{E1DB18E6-E99B-794A-901C-9355B428158D}" sibTransId="{6537039F-97D0-EA49-B6AD-2F554838C94E}"/>
    <dgm:cxn modelId="{14F6574B-ABA4-4135-8120-ABE49CCCDD25}" type="presOf" srcId="{FF2B5893-DDF7-B04F-B165-E4E47934CBAE}" destId="{C98658A1-30F2-4F4E-8BBD-ECD787A15803}" srcOrd="1" destOrd="0" presId="urn:microsoft.com/office/officeart/2005/8/layout/orgChart1"/>
    <dgm:cxn modelId="{5FC3FD6B-F15A-4D61-BFA1-7B775AD8EED7}" type="presOf" srcId="{1C51D55C-4340-FA4A-A1D1-7D3C72E57922}" destId="{4A5EC432-2D89-2F4E-AC11-A31CA968BBD6}" srcOrd="0" destOrd="0" presId="urn:microsoft.com/office/officeart/2005/8/layout/orgChart1"/>
    <dgm:cxn modelId="{97F80C4C-FBF8-470E-9247-3C283AD144A8}" type="presOf" srcId="{F9F0C733-9641-C84A-8D03-AFB7CC7BB0EC}" destId="{34F35AA5-C2B3-414B-AA7B-1257CE7A73BA}" srcOrd="0" destOrd="0" presId="urn:microsoft.com/office/officeart/2005/8/layout/orgChart1"/>
    <dgm:cxn modelId="{EE47E44F-FEF0-482B-817A-D77CCF1FBE5B}" type="presOf" srcId="{DC23A019-C348-A84D-8BA3-AA695FCD0B03}" destId="{E5A5DA48-41C6-3244-AD3E-87884B394C45}" srcOrd="1" destOrd="0" presId="urn:microsoft.com/office/officeart/2005/8/layout/orgChart1"/>
    <dgm:cxn modelId="{7ACE6D71-EDC9-42A6-8987-0E483A0CE6C3}" type="presOf" srcId="{C9CED110-8BF0-304C-8752-77E00D14B3A6}" destId="{D1D545BF-F4F9-3047-961B-2EF3DF307A14}" srcOrd="0" destOrd="0" presId="urn:microsoft.com/office/officeart/2005/8/layout/orgChart1"/>
    <dgm:cxn modelId="{6D261C52-E146-46F1-983A-A7545688701B}" type="presOf" srcId="{BEC990C7-DD2C-414D-B4B7-F59E75962DA8}" destId="{F65D5EF4-D2B7-294F-90F4-DB1EE5094E27}" srcOrd="1" destOrd="0" presId="urn:microsoft.com/office/officeart/2005/8/layout/orgChart1"/>
    <dgm:cxn modelId="{0FC36577-C3C0-415A-A5CE-ADAEB72DD85C}" type="presOf" srcId="{7E24438D-8AEF-0842-AD69-497F3C3288B4}" destId="{3DAA254E-C15E-4645-9913-82F93B2EE13F}" srcOrd="0" destOrd="0" presId="urn:microsoft.com/office/officeart/2005/8/layout/orgChart1"/>
    <dgm:cxn modelId="{93F5A97C-2463-48EA-A33C-7FDDBF21CD1B}" type="presOf" srcId="{8712E9B3-CB8B-024C-8168-BE488CDA24EA}" destId="{C4032A66-8B9F-ED4C-83D9-655CC599F1BB}" srcOrd="0" destOrd="0" presId="urn:microsoft.com/office/officeart/2005/8/layout/orgChart1"/>
    <dgm:cxn modelId="{F63F0F83-AE99-4360-8D9F-AB57F9667984}" type="presOf" srcId="{37A89FC2-9299-3D4D-98EB-844FEF74786A}" destId="{3A3D078A-869C-BB48-B3FD-E3E0B245FE36}" srcOrd="1" destOrd="0" presId="urn:microsoft.com/office/officeart/2005/8/layout/orgChart1"/>
    <dgm:cxn modelId="{5ECF3183-673F-4FE1-8E78-C646A9452F99}" type="presOf" srcId="{B1538AD4-9770-EB4E-BE9B-B402C1F249A0}" destId="{498D6C96-73BE-E542-97C7-77C170F6F4AE}" srcOrd="0" destOrd="0" presId="urn:microsoft.com/office/officeart/2005/8/layout/orgChart1"/>
    <dgm:cxn modelId="{4526AE87-1C71-445A-8D99-53B0E69C44C8}" type="presOf" srcId="{77DAF9E4-1837-0D4C-8086-A8C582C74691}" destId="{88F45F26-7126-D14D-ACC6-5640B90DA8FF}" srcOrd="1" destOrd="0" presId="urn:microsoft.com/office/officeart/2005/8/layout/orgChart1"/>
    <dgm:cxn modelId="{95CCF187-BFE4-334A-9CD1-BAE15C8439F5}" srcId="{3EC81274-CF40-244D-8C9D-E110F1ED6902}" destId="{ABA89D50-BE11-4F46-AB7D-F8989B8F26C0}" srcOrd="0" destOrd="0" parTransId="{B1538AD4-9770-EB4E-BE9B-B402C1F249A0}" sibTransId="{DAE3E2AB-F109-B74A-B012-AC2DD14068D1}"/>
    <dgm:cxn modelId="{02E6A490-D3A5-CE49-8ACD-7D12BDCA5F48}" srcId="{05C9DD37-9187-9941-92FA-0F50DFA9A5DB}" destId="{37A89FC2-9299-3D4D-98EB-844FEF74786A}" srcOrd="0" destOrd="0" parTransId="{531C1669-DE1F-184A-A6BC-8A3E2D55B468}" sibTransId="{F8E27481-D10F-8745-9895-FF1A4DCF4718}"/>
    <dgm:cxn modelId="{60098D95-1DD2-4781-B5AE-E4736749357D}" type="presOf" srcId="{E1DB18E6-E99B-794A-901C-9355B428158D}" destId="{838CE191-1179-004B-9E38-A7D8D1EC0070}" srcOrd="0" destOrd="0" presId="urn:microsoft.com/office/officeart/2005/8/layout/orgChart1"/>
    <dgm:cxn modelId="{8F9D9A99-4997-4DAC-99DF-FBC157732771}" type="presOf" srcId="{AAF8D011-5324-3447-801F-4DAFFB9E85B6}" destId="{EC6824AA-1109-3247-BAB4-82FD38F72A02}" srcOrd="0" destOrd="0" presId="urn:microsoft.com/office/officeart/2005/8/layout/orgChart1"/>
    <dgm:cxn modelId="{AACC2B9F-8147-4CFB-8959-D93500F5BE19}" type="presOf" srcId="{D7E5D49D-6838-3543-B359-C92CDFDAAC6C}" destId="{017EB8F3-6F81-F244-AEB4-EEBB381FFDDB}" srcOrd="0" destOrd="0" presId="urn:microsoft.com/office/officeart/2005/8/layout/orgChart1"/>
    <dgm:cxn modelId="{F94C44A6-57D0-4DC4-AAF2-2E11060D000E}" type="presOf" srcId="{05C9DD37-9187-9941-92FA-0F50DFA9A5DB}" destId="{6C5A4257-8BFB-C04A-B87B-4BE889A55C5A}" srcOrd="1" destOrd="0" presId="urn:microsoft.com/office/officeart/2005/8/layout/orgChart1"/>
    <dgm:cxn modelId="{2D46CCAB-6FEC-4B33-805B-358897DF8A65}" type="presOf" srcId="{7E24438D-8AEF-0842-AD69-497F3C3288B4}" destId="{AA00F73E-9089-0442-A82B-8C961DED3B4C}" srcOrd="1" destOrd="0" presId="urn:microsoft.com/office/officeart/2005/8/layout/orgChart1"/>
    <dgm:cxn modelId="{86FF46AE-9A28-4D94-8B1F-74E6A62D197F}" type="presOf" srcId="{BAAF6435-719F-2F45-B194-7D578C23A284}" destId="{799B9D67-E07B-1F44-BB2F-E024F9C9CF7B}" srcOrd="0" destOrd="0" presId="urn:microsoft.com/office/officeart/2005/8/layout/orgChart1"/>
    <dgm:cxn modelId="{5DE437B3-A974-4261-BE1D-87A1E61BB5E4}" type="presOf" srcId="{B9A565EA-16AA-CA4C-80A0-6123F6745C47}" destId="{535E72FA-147C-E74A-BFCB-DBD04C69E603}" srcOrd="0" destOrd="0" presId="urn:microsoft.com/office/officeart/2005/8/layout/orgChart1"/>
    <dgm:cxn modelId="{2606DABE-F8D3-EF42-B466-0E5B9474B119}" srcId="{77DAF9E4-1837-0D4C-8086-A8C582C74691}" destId="{05C9DD37-9187-9941-92FA-0F50DFA9A5DB}" srcOrd="2" destOrd="0" parTransId="{C9CED110-8BF0-304C-8752-77E00D14B3A6}" sibTransId="{930E0BF6-E2E6-794B-9549-44C8F5F0D1D3}"/>
    <dgm:cxn modelId="{8821FDBF-79AB-4611-9DE3-73B470728060}" type="presOf" srcId="{FF2B5893-DDF7-B04F-B165-E4E47934CBAE}" destId="{BDDCB7DD-0AB5-7F4E-8DC1-AFAD0E8FA43E}" srcOrd="0" destOrd="0" presId="urn:microsoft.com/office/officeart/2005/8/layout/orgChart1"/>
    <dgm:cxn modelId="{3E8874C2-4A96-4B10-8CB6-19C2277FE8F1}" type="presOf" srcId="{4717DB65-CF2B-6D48-835D-7CA00D0B94E9}" destId="{F4BAE7B8-3BCF-6B49-8217-2A0E13FA9345}" srcOrd="0" destOrd="0" presId="urn:microsoft.com/office/officeart/2005/8/layout/orgChart1"/>
    <dgm:cxn modelId="{1258D1C3-D2F4-44F1-A13A-27BFC3717356}" type="presOf" srcId="{05C9DD37-9187-9941-92FA-0F50DFA9A5DB}" destId="{1E753BAC-3C58-1748-B692-F69FDA6BE581}" srcOrd="0" destOrd="0" presId="urn:microsoft.com/office/officeart/2005/8/layout/orgChart1"/>
    <dgm:cxn modelId="{3D4B18C5-7FFD-844D-9BF6-4D1EA05C7F93}" srcId="{05C9DD37-9187-9941-92FA-0F50DFA9A5DB}" destId="{BEC990C7-DD2C-414D-B4B7-F59E75962DA8}" srcOrd="1" destOrd="0" parTransId="{4717DB65-CF2B-6D48-835D-7CA00D0B94E9}" sibTransId="{32D6F93B-F0C1-E24A-B0E0-BDEEE4BFF33F}"/>
    <dgm:cxn modelId="{04448ECA-F437-42A4-80C4-B77F533E32EC}" type="presOf" srcId="{9CB208EB-CAFE-5945-95F4-66B3A0CE783B}" destId="{9AA41E19-0D3A-C646-B028-59E8207DF9B4}" srcOrd="1" destOrd="0" presId="urn:microsoft.com/office/officeart/2005/8/layout/orgChart1"/>
    <dgm:cxn modelId="{01F3CDCB-7AD8-8344-A46A-687809A3D5CC}" srcId="{3EC81274-CF40-244D-8C9D-E110F1ED6902}" destId="{9CB208EB-CAFE-5945-95F4-66B3A0CE783B}" srcOrd="2" destOrd="0" parTransId="{D7E5D49D-6838-3543-B359-C92CDFDAAC6C}" sibTransId="{B68E1F7D-776F-6049-8E51-7B04CE469671}"/>
    <dgm:cxn modelId="{B8890AD1-6D20-40BD-B361-C305F8378166}" type="presOf" srcId="{BAAF6435-719F-2F45-B194-7D578C23A284}" destId="{5627CF9D-32CF-C540-B0FE-5F135A191365}" srcOrd="1" destOrd="0" presId="urn:microsoft.com/office/officeart/2005/8/layout/orgChart1"/>
    <dgm:cxn modelId="{E0DB9FD3-1B3F-4861-9347-A81B26FEC079}" type="presOf" srcId="{DC23A019-C348-A84D-8BA3-AA695FCD0B03}" destId="{EDAF1B56-612A-2E44-AB01-1D5345D37E99}" srcOrd="0" destOrd="0" presId="urn:microsoft.com/office/officeart/2005/8/layout/orgChart1"/>
    <dgm:cxn modelId="{049F7EDD-2507-4B8C-914C-59F987F7A6D3}" type="presOf" srcId="{3EC81274-CF40-244D-8C9D-E110F1ED6902}" destId="{B72CE2C9-6DC6-9B45-93B2-906CCFB32BF2}" srcOrd="1" destOrd="0" presId="urn:microsoft.com/office/officeart/2005/8/layout/orgChart1"/>
    <dgm:cxn modelId="{F58A68E7-7A26-C549-82B8-754C6DFACFEA}" srcId="{05C9DD37-9187-9941-92FA-0F50DFA9A5DB}" destId="{5905669E-4ACA-B640-A740-DC01EFB45282}" srcOrd="2" destOrd="0" parTransId="{3286E294-F1D1-5E4B-A9A9-F092B66B3382}" sibTransId="{1E80585E-772F-AF4A-89C0-6334FAC6EAC5}"/>
    <dgm:cxn modelId="{C78791F2-6D56-41FD-82A3-9C076D2132F1}" type="presOf" srcId="{9CC10FA1-E728-BA46-943C-FCF0D5C35583}" destId="{48DE5B80-BFF0-394D-B209-79C2CB963580}" srcOrd="0" destOrd="0" presId="urn:microsoft.com/office/officeart/2005/8/layout/orgChart1"/>
    <dgm:cxn modelId="{71453BF4-2064-4FAF-9809-281F7E4B5AF1}" type="presOf" srcId="{77DAF9E4-1837-0D4C-8086-A8C582C74691}" destId="{D39876A7-8983-D34B-9843-EC392849E4E2}" srcOrd="0" destOrd="0" presId="urn:microsoft.com/office/officeart/2005/8/layout/orgChart1"/>
    <dgm:cxn modelId="{5829ACF4-BB5B-4081-84A2-0433C5DEFE1F}" type="presParOf" srcId="{28BD0A29-0EDA-B146-A965-C2A8B07929AA}" destId="{2C47BA80-0461-AF49-AC5E-DAECE61BA095}" srcOrd="0" destOrd="0" presId="urn:microsoft.com/office/officeart/2005/8/layout/orgChart1"/>
    <dgm:cxn modelId="{9678AA1F-1C88-4506-97E4-DB141056FBB7}" type="presParOf" srcId="{2C47BA80-0461-AF49-AC5E-DAECE61BA095}" destId="{C1356FDE-59E4-794B-B85F-B1C78AA5CA99}" srcOrd="0" destOrd="0" presId="urn:microsoft.com/office/officeart/2005/8/layout/orgChart1"/>
    <dgm:cxn modelId="{C71FDA03-F45B-43E0-93EE-26555B983149}" type="presParOf" srcId="{C1356FDE-59E4-794B-B85F-B1C78AA5CA99}" destId="{D39876A7-8983-D34B-9843-EC392849E4E2}" srcOrd="0" destOrd="0" presId="urn:microsoft.com/office/officeart/2005/8/layout/orgChart1"/>
    <dgm:cxn modelId="{2894339B-F638-46A9-9F30-FD09ED5FE9E8}" type="presParOf" srcId="{C1356FDE-59E4-794B-B85F-B1C78AA5CA99}" destId="{88F45F26-7126-D14D-ACC6-5640B90DA8FF}" srcOrd="1" destOrd="0" presId="urn:microsoft.com/office/officeart/2005/8/layout/orgChart1"/>
    <dgm:cxn modelId="{DC20018E-85B4-4604-B016-8070079D00A1}" type="presParOf" srcId="{2C47BA80-0461-AF49-AC5E-DAECE61BA095}" destId="{BAC56A11-6957-C746-BF6C-6ABCEA2FD71D}" srcOrd="1" destOrd="0" presId="urn:microsoft.com/office/officeart/2005/8/layout/orgChart1"/>
    <dgm:cxn modelId="{5349DBD1-0D12-4FD6-822E-BDEA0C15E92A}" type="presParOf" srcId="{BAC56A11-6957-C746-BF6C-6ABCEA2FD71D}" destId="{C4032A66-8B9F-ED4C-83D9-655CC599F1BB}" srcOrd="0" destOrd="0" presId="urn:microsoft.com/office/officeart/2005/8/layout/orgChart1"/>
    <dgm:cxn modelId="{FC827D64-1F70-4577-A750-D73C394B1EB6}" type="presParOf" srcId="{BAC56A11-6957-C746-BF6C-6ABCEA2FD71D}" destId="{AD62D451-51DC-9E4E-A854-EA325F9AFE34}" srcOrd="1" destOrd="0" presId="urn:microsoft.com/office/officeart/2005/8/layout/orgChart1"/>
    <dgm:cxn modelId="{95B40D30-D068-452E-A2F1-496D9E1B8384}" type="presParOf" srcId="{AD62D451-51DC-9E4E-A854-EA325F9AFE34}" destId="{7B61997D-2F80-EA46-B91F-30697354AF29}" srcOrd="0" destOrd="0" presId="urn:microsoft.com/office/officeart/2005/8/layout/orgChart1"/>
    <dgm:cxn modelId="{B7B9540E-CE3A-4F10-95EA-D7F6288A171A}" type="presParOf" srcId="{7B61997D-2F80-EA46-B91F-30697354AF29}" destId="{7C926460-24A2-C44A-8BEC-ABCADCB821BD}" srcOrd="0" destOrd="0" presId="urn:microsoft.com/office/officeart/2005/8/layout/orgChart1"/>
    <dgm:cxn modelId="{DC7B9BB3-4686-44A6-A622-88099F944A34}" type="presParOf" srcId="{7B61997D-2F80-EA46-B91F-30697354AF29}" destId="{B72CE2C9-6DC6-9B45-93B2-906CCFB32BF2}" srcOrd="1" destOrd="0" presId="urn:microsoft.com/office/officeart/2005/8/layout/orgChart1"/>
    <dgm:cxn modelId="{7F5ED9A0-A504-4B6A-B7DB-AC1ED34F0991}" type="presParOf" srcId="{AD62D451-51DC-9E4E-A854-EA325F9AFE34}" destId="{687A2367-8E1F-1442-A8F9-10960E68140E}" srcOrd="1" destOrd="0" presId="urn:microsoft.com/office/officeart/2005/8/layout/orgChart1"/>
    <dgm:cxn modelId="{3AEE813D-7B2E-4AA0-BC5A-F3A2B39B94A5}" type="presParOf" srcId="{687A2367-8E1F-1442-A8F9-10960E68140E}" destId="{498D6C96-73BE-E542-97C7-77C170F6F4AE}" srcOrd="0" destOrd="0" presId="urn:microsoft.com/office/officeart/2005/8/layout/orgChart1"/>
    <dgm:cxn modelId="{A1A56E3F-8D6F-4DC0-9E32-45D0F33AABFA}" type="presParOf" srcId="{687A2367-8E1F-1442-A8F9-10960E68140E}" destId="{71F253BC-FC2C-1F4E-9C87-F85BCCCB7174}" srcOrd="1" destOrd="0" presId="urn:microsoft.com/office/officeart/2005/8/layout/orgChart1"/>
    <dgm:cxn modelId="{02FB5477-52B2-40CE-A82E-BC8BCC0A7C78}" type="presParOf" srcId="{71F253BC-FC2C-1F4E-9C87-F85BCCCB7174}" destId="{F899C622-1D27-4946-8000-03AAA2C29ECE}" srcOrd="0" destOrd="0" presId="urn:microsoft.com/office/officeart/2005/8/layout/orgChart1"/>
    <dgm:cxn modelId="{466A1A7D-A26C-4EA5-8C60-D4F0FE143E5C}" type="presParOf" srcId="{F899C622-1D27-4946-8000-03AAA2C29ECE}" destId="{1690FF39-24CF-8449-B64F-78A7D1C35C27}" srcOrd="0" destOrd="0" presId="urn:microsoft.com/office/officeart/2005/8/layout/orgChart1"/>
    <dgm:cxn modelId="{F7D2F449-EF2F-4372-B228-BA433C476FF1}" type="presParOf" srcId="{F899C622-1D27-4946-8000-03AAA2C29ECE}" destId="{BE059347-3786-A443-9F77-4D0882C9BE39}" srcOrd="1" destOrd="0" presId="urn:microsoft.com/office/officeart/2005/8/layout/orgChart1"/>
    <dgm:cxn modelId="{29EFBF5B-B102-4FE9-A049-ADE75F29526B}" type="presParOf" srcId="{71F253BC-FC2C-1F4E-9C87-F85BCCCB7174}" destId="{AA04BE1A-7E0B-844E-8093-46C808E3E42E}" srcOrd="1" destOrd="0" presId="urn:microsoft.com/office/officeart/2005/8/layout/orgChart1"/>
    <dgm:cxn modelId="{785399D5-E053-4545-9819-E666FED02153}" type="presParOf" srcId="{71F253BC-FC2C-1F4E-9C87-F85BCCCB7174}" destId="{6E0EFFF6-9849-5347-B6D8-55F921414469}" srcOrd="2" destOrd="0" presId="urn:microsoft.com/office/officeart/2005/8/layout/orgChart1"/>
    <dgm:cxn modelId="{E1B62899-DDF8-4671-BF01-013E00B24F43}" type="presParOf" srcId="{687A2367-8E1F-1442-A8F9-10960E68140E}" destId="{535E72FA-147C-E74A-BFCB-DBD04C69E603}" srcOrd="2" destOrd="0" presId="urn:microsoft.com/office/officeart/2005/8/layout/orgChart1"/>
    <dgm:cxn modelId="{37E97A9F-1516-4DF6-B12F-2261311E708C}" type="presParOf" srcId="{687A2367-8E1F-1442-A8F9-10960E68140E}" destId="{DCA53658-E9F7-1544-B283-3B569E2650D4}" srcOrd="3" destOrd="0" presId="urn:microsoft.com/office/officeart/2005/8/layout/orgChart1"/>
    <dgm:cxn modelId="{0EE9DD7A-E6DA-4AB9-9FC6-5B8833B51944}" type="presParOf" srcId="{DCA53658-E9F7-1544-B283-3B569E2650D4}" destId="{B76DB41D-0B2B-1F47-880D-DBC56910009A}" srcOrd="0" destOrd="0" presId="urn:microsoft.com/office/officeart/2005/8/layout/orgChart1"/>
    <dgm:cxn modelId="{6F7A2622-417B-4065-80DB-CFF1AB51ED56}" type="presParOf" srcId="{B76DB41D-0B2B-1F47-880D-DBC56910009A}" destId="{3DAA254E-C15E-4645-9913-82F93B2EE13F}" srcOrd="0" destOrd="0" presId="urn:microsoft.com/office/officeart/2005/8/layout/orgChart1"/>
    <dgm:cxn modelId="{E8A23240-F13F-4248-8610-08F3F789EA0A}" type="presParOf" srcId="{B76DB41D-0B2B-1F47-880D-DBC56910009A}" destId="{AA00F73E-9089-0442-A82B-8C961DED3B4C}" srcOrd="1" destOrd="0" presId="urn:microsoft.com/office/officeart/2005/8/layout/orgChart1"/>
    <dgm:cxn modelId="{EFABA2BD-4A44-490E-A30D-FEF899FCBEB1}" type="presParOf" srcId="{DCA53658-E9F7-1544-B283-3B569E2650D4}" destId="{8A3F850E-C5E4-2F49-B3C0-9EEC19CD4F58}" srcOrd="1" destOrd="0" presId="urn:microsoft.com/office/officeart/2005/8/layout/orgChart1"/>
    <dgm:cxn modelId="{EAC6600E-71CA-4D9E-9F75-5D0666F773BF}" type="presParOf" srcId="{DCA53658-E9F7-1544-B283-3B569E2650D4}" destId="{3E814B60-652F-0E46-977A-DB02565BEB9B}" srcOrd="2" destOrd="0" presId="urn:microsoft.com/office/officeart/2005/8/layout/orgChart1"/>
    <dgm:cxn modelId="{4B36898D-109A-4D32-865D-6BD6DE13B239}" type="presParOf" srcId="{687A2367-8E1F-1442-A8F9-10960E68140E}" destId="{017EB8F3-6F81-F244-AEB4-EEBB381FFDDB}" srcOrd="4" destOrd="0" presId="urn:microsoft.com/office/officeart/2005/8/layout/orgChart1"/>
    <dgm:cxn modelId="{18CC8B89-0B5A-4145-BE99-D1EB4C775404}" type="presParOf" srcId="{687A2367-8E1F-1442-A8F9-10960E68140E}" destId="{11B0EB4E-C2BA-9641-9306-F5D28B625B0B}" srcOrd="5" destOrd="0" presId="urn:microsoft.com/office/officeart/2005/8/layout/orgChart1"/>
    <dgm:cxn modelId="{2351E8E2-17DE-457C-92CE-50FEFACF66A7}" type="presParOf" srcId="{11B0EB4E-C2BA-9641-9306-F5D28B625B0B}" destId="{E6412842-F46C-8E4B-A65C-30C08E1FC75C}" srcOrd="0" destOrd="0" presId="urn:microsoft.com/office/officeart/2005/8/layout/orgChart1"/>
    <dgm:cxn modelId="{B7FB5DDD-C6E9-483C-9035-9E5ADB5DC4F5}" type="presParOf" srcId="{E6412842-F46C-8E4B-A65C-30C08E1FC75C}" destId="{0A9D6D07-9214-B445-A14F-B9C0B087AD8B}" srcOrd="0" destOrd="0" presId="urn:microsoft.com/office/officeart/2005/8/layout/orgChart1"/>
    <dgm:cxn modelId="{08ACC29E-4D7A-4025-99DC-DF2328368222}" type="presParOf" srcId="{E6412842-F46C-8E4B-A65C-30C08E1FC75C}" destId="{9AA41E19-0D3A-C646-B028-59E8207DF9B4}" srcOrd="1" destOrd="0" presId="urn:microsoft.com/office/officeart/2005/8/layout/orgChart1"/>
    <dgm:cxn modelId="{1297FF99-E97A-42A3-A0E0-90D7BEA9D072}" type="presParOf" srcId="{11B0EB4E-C2BA-9641-9306-F5D28B625B0B}" destId="{1823CDE9-A17C-1C45-9F3D-DADB7AEE3C4A}" srcOrd="1" destOrd="0" presId="urn:microsoft.com/office/officeart/2005/8/layout/orgChart1"/>
    <dgm:cxn modelId="{032338EF-D421-44FA-867E-5C0F907A5B5F}" type="presParOf" srcId="{11B0EB4E-C2BA-9641-9306-F5D28B625B0B}" destId="{3301A295-F655-9644-B091-72D78651C081}" srcOrd="2" destOrd="0" presId="urn:microsoft.com/office/officeart/2005/8/layout/orgChart1"/>
    <dgm:cxn modelId="{8E4EF875-68B3-4E34-B42A-A46C4B7787B8}" type="presParOf" srcId="{AD62D451-51DC-9E4E-A854-EA325F9AFE34}" destId="{83192D3E-7BB4-C442-932A-13C06B3C2A00}" srcOrd="2" destOrd="0" presId="urn:microsoft.com/office/officeart/2005/8/layout/orgChart1"/>
    <dgm:cxn modelId="{2CBD1C42-D269-4F6A-AFA5-FDA7F32E269C}" type="presParOf" srcId="{BAC56A11-6957-C746-BF6C-6ABCEA2FD71D}" destId="{4A5EC432-2D89-2F4E-AC11-A31CA968BBD6}" srcOrd="2" destOrd="0" presId="urn:microsoft.com/office/officeart/2005/8/layout/orgChart1"/>
    <dgm:cxn modelId="{31F99C41-13C8-4A2C-9C06-6669B9F296EA}" type="presParOf" srcId="{BAC56A11-6957-C746-BF6C-6ABCEA2FD71D}" destId="{F6D667C4-2A88-3044-BF29-DA715DE20B4F}" srcOrd="3" destOrd="0" presId="urn:microsoft.com/office/officeart/2005/8/layout/orgChart1"/>
    <dgm:cxn modelId="{573CC707-4F09-48D6-87FE-02DB4FDE00EB}" type="presParOf" srcId="{F6D667C4-2A88-3044-BF29-DA715DE20B4F}" destId="{31BC74CC-5298-6244-8AA6-F53D14D198DB}" srcOrd="0" destOrd="0" presId="urn:microsoft.com/office/officeart/2005/8/layout/orgChart1"/>
    <dgm:cxn modelId="{DBE54E65-3455-403C-9569-394B6BAE6EE9}" type="presParOf" srcId="{31BC74CC-5298-6244-8AA6-F53D14D198DB}" destId="{EDAF1B56-612A-2E44-AB01-1D5345D37E99}" srcOrd="0" destOrd="0" presId="urn:microsoft.com/office/officeart/2005/8/layout/orgChart1"/>
    <dgm:cxn modelId="{A5713F89-20D6-4841-AB20-FA25CC79C1E1}" type="presParOf" srcId="{31BC74CC-5298-6244-8AA6-F53D14D198DB}" destId="{E5A5DA48-41C6-3244-AD3E-87884B394C45}" srcOrd="1" destOrd="0" presId="urn:microsoft.com/office/officeart/2005/8/layout/orgChart1"/>
    <dgm:cxn modelId="{DFC6C908-BD99-4610-AF20-E55F62D1C7BF}" type="presParOf" srcId="{F6D667C4-2A88-3044-BF29-DA715DE20B4F}" destId="{EB5355C9-5277-8E48-B974-2A141C6CC362}" srcOrd="1" destOrd="0" presId="urn:microsoft.com/office/officeart/2005/8/layout/orgChart1"/>
    <dgm:cxn modelId="{C06F56B5-9116-452E-B7CD-FAED12E2351C}" type="presParOf" srcId="{F6D667C4-2A88-3044-BF29-DA715DE20B4F}" destId="{069D5217-0470-724D-A7DA-BC9698FD0628}" srcOrd="2" destOrd="0" presId="urn:microsoft.com/office/officeart/2005/8/layout/orgChart1"/>
    <dgm:cxn modelId="{C135E658-5057-468A-B91B-8A993C32B0D7}" type="presParOf" srcId="{BAC56A11-6957-C746-BF6C-6ABCEA2FD71D}" destId="{D1D545BF-F4F9-3047-961B-2EF3DF307A14}" srcOrd="4" destOrd="0" presId="urn:microsoft.com/office/officeart/2005/8/layout/orgChart1"/>
    <dgm:cxn modelId="{F617C8AA-3E6A-479B-9779-95FFCF8FD3DD}" type="presParOf" srcId="{BAC56A11-6957-C746-BF6C-6ABCEA2FD71D}" destId="{3926905D-A555-504C-B6DF-15878EF64C64}" srcOrd="5" destOrd="0" presId="urn:microsoft.com/office/officeart/2005/8/layout/orgChart1"/>
    <dgm:cxn modelId="{F5578C06-FED3-428B-9F8E-5036B0A7F014}" type="presParOf" srcId="{3926905D-A555-504C-B6DF-15878EF64C64}" destId="{6901E819-E4E3-0748-A4AB-F00DD1A14ACD}" srcOrd="0" destOrd="0" presId="urn:microsoft.com/office/officeart/2005/8/layout/orgChart1"/>
    <dgm:cxn modelId="{5C73DF1C-391F-481B-BAF3-35504DE3091C}" type="presParOf" srcId="{6901E819-E4E3-0748-A4AB-F00DD1A14ACD}" destId="{1E753BAC-3C58-1748-B692-F69FDA6BE581}" srcOrd="0" destOrd="0" presId="urn:microsoft.com/office/officeart/2005/8/layout/orgChart1"/>
    <dgm:cxn modelId="{F0ED05C8-D684-4388-AF9E-66BABCDC1198}" type="presParOf" srcId="{6901E819-E4E3-0748-A4AB-F00DD1A14ACD}" destId="{6C5A4257-8BFB-C04A-B87B-4BE889A55C5A}" srcOrd="1" destOrd="0" presId="urn:microsoft.com/office/officeart/2005/8/layout/orgChart1"/>
    <dgm:cxn modelId="{A44DBD1F-8059-45BC-A31C-929496080FE9}" type="presParOf" srcId="{3926905D-A555-504C-B6DF-15878EF64C64}" destId="{3D3BCDE6-E926-0946-9E8B-C515B42DF48F}" srcOrd="1" destOrd="0" presId="urn:microsoft.com/office/officeart/2005/8/layout/orgChart1"/>
    <dgm:cxn modelId="{FD3A2433-918E-460C-8ECB-11C75D4C8B97}" type="presParOf" srcId="{3D3BCDE6-E926-0946-9E8B-C515B42DF48F}" destId="{2192ACF0-26A5-BD4A-B9AF-7B9189EAB775}" srcOrd="0" destOrd="0" presId="urn:microsoft.com/office/officeart/2005/8/layout/orgChart1"/>
    <dgm:cxn modelId="{F37CE20B-FA50-46A9-A764-17FCDE70E386}" type="presParOf" srcId="{3D3BCDE6-E926-0946-9E8B-C515B42DF48F}" destId="{4E9F92B8-691E-5F4C-9643-C7C648AAF0DC}" srcOrd="1" destOrd="0" presId="urn:microsoft.com/office/officeart/2005/8/layout/orgChart1"/>
    <dgm:cxn modelId="{391880D1-1E8C-4BBF-8196-6B5008B5E8DB}" type="presParOf" srcId="{4E9F92B8-691E-5F4C-9643-C7C648AAF0DC}" destId="{66B53095-21CC-1D48-B94D-EE640362B3E8}" srcOrd="0" destOrd="0" presId="urn:microsoft.com/office/officeart/2005/8/layout/orgChart1"/>
    <dgm:cxn modelId="{A57369B5-619E-4A1A-9CFE-92DC6747D831}" type="presParOf" srcId="{66B53095-21CC-1D48-B94D-EE640362B3E8}" destId="{14BB653B-AE49-D849-973B-EAF3793D8ABA}" srcOrd="0" destOrd="0" presId="urn:microsoft.com/office/officeart/2005/8/layout/orgChart1"/>
    <dgm:cxn modelId="{3AE6FDF7-51EB-4F19-8C85-10A1912DA7E3}" type="presParOf" srcId="{66B53095-21CC-1D48-B94D-EE640362B3E8}" destId="{3A3D078A-869C-BB48-B3FD-E3E0B245FE36}" srcOrd="1" destOrd="0" presId="urn:microsoft.com/office/officeart/2005/8/layout/orgChart1"/>
    <dgm:cxn modelId="{ADA0C45B-F7EF-4C14-BCD6-6D20B47FC356}" type="presParOf" srcId="{4E9F92B8-691E-5F4C-9643-C7C648AAF0DC}" destId="{ACC64961-12A1-3745-BCE5-CBAAEA6A3154}" srcOrd="1" destOrd="0" presId="urn:microsoft.com/office/officeart/2005/8/layout/orgChart1"/>
    <dgm:cxn modelId="{903FBD84-B8B7-4DB8-959C-348922F59F64}" type="presParOf" srcId="{4E9F92B8-691E-5F4C-9643-C7C648AAF0DC}" destId="{FE082CDC-43B1-1D4D-B815-77F1BE954CC6}" srcOrd="2" destOrd="0" presId="urn:microsoft.com/office/officeart/2005/8/layout/orgChart1"/>
    <dgm:cxn modelId="{4205DBBC-DA34-4D4D-858D-CC8EDF5DE472}" type="presParOf" srcId="{3D3BCDE6-E926-0946-9E8B-C515B42DF48F}" destId="{F4BAE7B8-3BCF-6B49-8217-2A0E13FA9345}" srcOrd="2" destOrd="0" presId="urn:microsoft.com/office/officeart/2005/8/layout/orgChart1"/>
    <dgm:cxn modelId="{D9414CFF-EC1A-4390-A1BF-41D4DE3F086D}" type="presParOf" srcId="{3D3BCDE6-E926-0946-9E8B-C515B42DF48F}" destId="{54A58E23-64DB-054C-A96F-517632AB7CE0}" srcOrd="3" destOrd="0" presId="urn:microsoft.com/office/officeart/2005/8/layout/orgChart1"/>
    <dgm:cxn modelId="{EA0113EA-D832-4F38-AE19-16756E68DB4C}" type="presParOf" srcId="{54A58E23-64DB-054C-A96F-517632AB7CE0}" destId="{DCBEC25C-E1FF-474B-92A3-B9832BA7082E}" srcOrd="0" destOrd="0" presId="urn:microsoft.com/office/officeart/2005/8/layout/orgChart1"/>
    <dgm:cxn modelId="{616C043D-2E99-4259-AA91-F9C81966FF46}" type="presParOf" srcId="{DCBEC25C-E1FF-474B-92A3-B9832BA7082E}" destId="{62801944-A527-3B4D-B7AC-2E02F6EE643D}" srcOrd="0" destOrd="0" presId="urn:microsoft.com/office/officeart/2005/8/layout/orgChart1"/>
    <dgm:cxn modelId="{0DB9F0A1-9D45-4CE4-9C9E-1025A424DB26}" type="presParOf" srcId="{DCBEC25C-E1FF-474B-92A3-B9832BA7082E}" destId="{F65D5EF4-D2B7-294F-90F4-DB1EE5094E27}" srcOrd="1" destOrd="0" presId="urn:microsoft.com/office/officeart/2005/8/layout/orgChart1"/>
    <dgm:cxn modelId="{6AD9F0DE-C98A-4061-8C4A-28416B52C7C0}" type="presParOf" srcId="{54A58E23-64DB-054C-A96F-517632AB7CE0}" destId="{DEC24D21-660B-7C4A-84B0-094DD9A43E04}" srcOrd="1" destOrd="0" presId="urn:microsoft.com/office/officeart/2005/8/layout/orgChart1"/>
    <dgm:cxn modelId="{3AB4CF69-016A-4BAE-96C1-3C1ADD384945}" type="presParOf" srcId="{54A58E23-64DB-054C-A96F-517632AB7CE0}" destId="{96F7E5CB-37F8-194F-BF02-DEE7B9D0FA1C}" srcOrd="2" destOrd="0" presId="urn:microsoft.com/office/officeart/2005/8/layout/orgChart1"/>
    <dgm:cxn modelId="{5B819DDD-2A28-4E38-8F77-C63DF248C898}" type="presParOf" srcId="{3D3BCDE6-E926-0946-9E8B-C515B42DF48F}" destId="{127214B0-0935-A44F-9068-AD80E11A1CBF}" srcOrd="4" destOrd="0" presId="urn:microsoft.com/office/officeart/2005/8/layout/orgChart1"/>
    <dgm:cxn modelId="{9C82E4E1-71DF-44A7-870A-3E3A3739FD05}" type="presParOf" srcId="{3D3BCDE6-E926-0946-9E8B-C515B42DF48F}" destId="{8EE04486-13EC-2349-88A4-3D5E85CF514F}" srcOrd="5" destOrd="0" presId="urn:microsoft.com/office/officeart/2005/8/layout/orgChart1"/>
    <dgm:cxn modelId="{20E18142-78E0-4D0D-8DA6-2C994BF4B887}" type="presParOf" srcId="{8EE04486-13EC-2349-88A4-3D5E85CF514F}" destId="{C0D4AED5-BAD5-5445-88D7-F45E3B2F57E0}" srcOrd="0" destOrd="0" presId="urn:microsoft.com/office/officeart/2005/8/layout/orgChart1"/>
    <dgm:cxn modelId="{A27EFDA1-69B8-4D9C-B141-B4E809470813}" type="presParOf" srcId="{C0D4AED5-BAD5-5445-88D7-F45E3B2F57E0}" destId="{FDF6D26F-086B-4142-B11C-474861FB8A8D}" srcOrd="0" destOrd="0" presId="urn:microsoft.com/office/officeart/2005/8/layout/orgChart1"/>
    <dgm:cxn modelId="{DE24706E-B8C5-47F6-AA80-E1BB35C13F83}" type="presParOf" srcId="{C0D4AED5-BAD5-5445-88D7-F45E3B2F57E0}" destId="{87D3C13A-728F-3C40-AA2F-3E7DDA1E877F}" srcOrd="1" destOrd="0" presId="urn:microsoft.com/office/officeart/2005/8/layout/orgChart1"/>
    <dgm:cxn modelId="{158CCE6C-3765-4193-A9C0-87C76C8AE9A0}" type="presParOf" srcId="{8EE04486-13EC-2349-88A4-3D5E85CF514F}" destId="{32B9822A-6DF2-7A43-A4C3-492A0BFF6170}" srcOrd="1" destOrd="0" presId="urn:microsoft.com/office/officeart/2005/8/layout/orgChart1"/>
    <dgm:cxn modelId="{79CAAA59-3E37-456A-BE2E-E663F649AD44}" type="presParOf" srcId="{8EE04486-13EC-2349-88A4-3D5E85CF514F}" destId="{92221E6B-E330-D84C-8D93-504CD6D49422}" srcOrd="2" destOrd="0" presId="urn:microsoft.com/office/officeart/2005/8/layout/orgChart1"/>
    <dgm:cxn modelId="{95E46A64-0384-4BF7-94C3-F3C807517344}" type="presParOf" srcId="{3926905D-A555-504C-B6DF-15878EF64C64}" destId="{1FC152DA-5846-AF4E-AFD0-49F572A93CB8}" srcOrd="2" destOrd="0" presId="urn:microsoft.com/office/officeart/2005/8/layout/orgChart1"/>
    <dgm:cxn modelId="{CE390FDC-1DA9-4710-ABB6-633CC61604EE}" type="presParOf" srcId="{BAC56A11-6957-C746-BF6C-6ABCEA2FD71D}" destId="{838CE191-1179-004B-9E38-A7D8D1EC0070}" srcOrd="6" destOrd="0" presId="urn:microsoft.com/office/officeart/2005/8/layout/orgChart1"/>
    <dgm:cxn modelId="{FB79A649-D700-444F-B138-C458B2DE0A5B}" type="presParOf" srcId="{BAC56A11-6957-C746-BF6C-6ABCEA2FD71D}" destId="{4026E7B2-60ED-8949-B6C4-B7DE62BE74ED}" srcOrd="7" destOrd="0" presId="urn:microsoft.com/office/officeart/2005/8/layout/orgChart1"/>
    <dgm:cxn modelId="{60EDF395-381A-4FCF-86AC-45607A802D24}" type="presParOf" srcId="{4026E7B2-60ED-8949-B6C4-B7DE62BE74ED}" destId="{EB300AE6-7037-3E4B-9AB5-EBB1B553AA33}" srcOrd="0" destOrd="0" presId="urn:microsoft.com/office/officeart/2005/8/layout/orgChart1"/>
    <dgm:cxn modelId="{75D57992-A133-4CC0-AFC9-20165CEE24D1}" type="presParOf" srcId="{EB300AE6-7037-3E4B-9AB5-EBB1B553AA33}" destId="{6BA38700-0CBE-364B-8178-4E61CB4D1D1D}" srcOrd="0" destOrd="0" presId="urn:microsoft.com/office/officeart/2005/8/layout/orgChart1"/>
    <dgm:cxn modelId="{1E705EFC-4E0E-47BB-933F-E61FD1C204CC}" type="presParOf" srcId="{EB300AE6-7037-3E4B-9AB5-EBB1B553AA33}" destId="{DDBFB58F-FAC8-7C43-9367-0D2C68564C1E}" srcOrd="1" destOrd="0" presId="urn:microsoft.com/office/officeart/2005/8/layout/orgChart1"/>
    <dgm:cxn modelId="{C6EC5E0C-0E00-4590-B3C8-07680E306A98}" type="presParOf" srcId="{4026E7B2-60ED-8949-B6C4-B7DE62BE74ED}" destId="{512AC137-4570-1442-ACE6-107B3CC29598}" srcOrd="1" destOrd="0" presId="urn:microsoft.com/office/officeart/2005/8/layout/orgChart1"/>
    <dgm:cxn modelId="{BE49226E-9486-4FDA-B1C1-35ED4DFCA913}" type="presParOf" srcId="{4026E7B2-60ED-8949-B6C4-B7DE62BE74ED}" destId="{79EE3CEF-C336-1842-B94D-473880793DC5}" srcOrd="2" destOrd="0" presId="urn:microsoft.com/office/officeart/2005/8/layout/orgChart1"/>
    <dgm:cxn modelId="{46AFCD80-58D0-4652-B7A6-4C5FD28D456B}" type="presParOf" srcId="{BAC56A11-6957-C746-BF6C-6ABCEA2FD71D}" destId="{34F35AA5-C2B3-414B-AA7B-1257CE7A73BA}" srcOrd="8" destOrd="0" presId="urn:microsoft.com/office/officeart/2005/8/layout/orgChart1"/>
    <dgm:cxn modelId="{7FB6CD98-51A2-4CD3-A322-C0C51D5A55F4}" type="presParOf" srcId="{BAC56A11-6957-C746-BF6C-6ABCEA2FD71D}" destId="{BF020688-D0AA-534F-87A8-7A930D8968EE}" srcOrd="9" destOrd="0" presId="urn:microsoft.com/office/officeart/2005/8/layout/orgChart1"/>
    <dgm:cxn modelId="{9D00FA23-A67E-4598-915E-DA229D61BAFB}" type="presParOf" srcId="{BF020688-D0AA-534F-87A8-7A930D8968EE}" destId="{AFD264CD-F42E-4740-9450-C3D6A188235D}" srcOrd="0" destOrd="0" presId="urn:microsoft.com/office/officeart/2005/8/layout/orgChart1"/>
    <dgm:cxn modelId="{0A432F15-15FA-445A-A2C4-BB13FEE9F48A}" type="presParOf" srcId="{AFD264CD-F42E-4740-9450-C3D6A188235D}" destId="{48DE5B80-BFF0-394D-B209-79C2CB963580}" srcOrd="0" destOrd="0" presId="urn:microsoft.com/office/officeart/2005/8/layout/orgChart1"/>
    <dgm:cxn modelId="{FFE54BE6-4CAF-4B38-B2A1-BBA624F89251}" type="presParOf" srcId="{AFD264CD-F42E-4740-9450-C3D6A188235D}" destId="{9B553762-F0DE-DF49-8842-D85217607847}" srcOrd="1" destOrd="0" presId="urn:microsoft.com/office/officeart/2005/8/layout/orgChart1"/>
    <dgm:cxn modelId="{EE6C3A27-2921-4AA6-B70B-6470FF0C5CA7}" type="presParOf" srcId="{BF020688-D0AA-534F-87A8-7A930D8968EE}" destId="{331DC2B3-5078-2240-B945-2FD368581B06}" srcOrd="1" destOrd="0" presId="urn:microsoft.com/office/officeart/2005/8/layout/orgChart1"/>
    <dgm:cxn modelId="{71FD1181-0D76-421D-8D32-4ADC16BAF571}" type="presParOf" srcId="{331DC2B3-5078-2240-B945-2FD368581B06}" destId="{EC6824AA-1109-3247-BAB4-82FD38F72A02}" srcOrd="0" destOrd="0" presId="urn:microsoft.com/office/officeart/2005/8/layout/orgChart1"/>
    <dgm:cxn modelId="{685A23EA-E9A3-436C-8752-31B9A544DE19}" type="presParOf" srcId="{331DC2B3-5078-2240-B945-2FD368581B06}" destId="{239A969F-0098-A444-A6E7-AA7FE0305C90}" srcOrd="1" destOrd="0" presId="urn:microsoft.com/office/officeart/2005/8/layout/orgChart1"/>
    <dgm:cxn modelId="{64426BF4-946E-4AB2-9655-18A1752205B8}" type="presParOf" srcId="{239A969F-0098-A444-A6E7-AA7FE0305C90}" destId="{20435D73-281E-6243-8549-2F0B21504626}" srcOrd="0" destOrd="0" presId="urn:microsoft.com/office/officeart/2005/8/layout/orgChart1"/>
    <dgm:cxn modelId="{9BDDEBD0-FED7-4448-9581-57A0C71619B4}" type="presParOf" srcId="{20435D73-281E-6243-8549-2F0B21504626}" destId="{799B9D67-E07B-1F44-BB2F-E024F9C9CF7B}" srcOrd="0" destOrd="0" presId="urn:microsoft.com/office/officeart/2005/8/layout/orgChart1"/>
    <dgm:cxn modelId="{B48D852E-4D5C-4197-9EAE-6AECBE11E0C1}" type="presParOf" srcId="{20435D73-281E-6243-8549-2F0B21504626}" destId="{5627CF9D-32CF-C540-B0FE-5F135A191365}" srcOrd="1" destOrd="0" presId="urn:microsoft.com/office/officeart/2005/8/layout/orgChart1"/>
    <dgm:cxn modelId="{2C3AF542-09B5-4E60-9061-3EF4AB5F041C}" type="presParOf" srcId="{239A969F-0098-A444-A6E7-AA7FE0305C90}" destId="{9AB3A912-026A-2041-8C25-4A437C6FA5CB}" srcOrd="1" destOrd="0" presId="urn:microsoft.com/office/officeart/2005/8/layout/orgChart1"/>
    <dgm:cxn modelId="{D7A393B2-DEE7-4F60-933C-0306A564C8F8}" type="presParOf" srcId="{239A969F-0098-A444-A6E7-AA7FE0305C90}" destId="{9B0D10AA-BEA3-644B-B6E5-78363BE9AE16}" srcOrd="2" destOrd="0" presId="urn:microsoft.com/office/officeart/2005/8/layout/orgChart1"/>
    <dgm:cxn modelId="{16F996CF-B047-465E-8C4F-8A4B75F5FEFF}" type="presParOf" srcId="{331DC2B3-5078-2240-B945-2FD368581B06}" destId="{F126C89C-108D-5948-8777-991204268C63}" srcOrd="2" destOrd="0" presId="urn:microsoft.com/office/officeart/2005/8/layout/orgChart1"/>
    <dgm:cxn modelId="{4A181FDF-CCE5-42B5-B9FC-7F5A8A56E03C}" type="presParOf" srcId="{331DC2B3-5078-2240-B945-2FD368581B06}" destId="{759C6CB2-1440-5041-ADD7-D6732AB9B4CF}" srcOrd="3" destOrd="0" presId="urn:microsoft.com/office/officeart/2005/8/layout/orgChart1"/>
    <dgm:cxn modelId="{617CB525-DEA1-4B93-9BE9-7ACCDA50D0C8}" type="presParOf" srcId="{759C6CB2-1440-5041-ADD7-D6732AB9B4CF}" destId="{E048A509-89AB-D742-A138-09F7D22E0CFF}" srcOrd="0" destOrd="0" presId="urn:microsoft.com/office/officeart/2005/8/layout/orgChart1"/>
    <dgm:cxn modelId="{140BEB4B-239C-4C3F-9D6D-816264BB71DE}" type="presParOf" srcId="{E048A509-89AB-D742-A138-09F7D22E0CFF}" destId="{BDDCB7DD-0AB5-7F4E-8DC1-AFAD0E8FA43E}" srcOrd="0" destOrd="0" presId="urn:microsoft.com/office/officeart/2005/8/layout/orgChart1"/>
    <dgm:cxn modelId="{1AC283C1-7339-49A8-84A5-B4FDAF9964D7}" type="presParOf" srcId="{E048A509-89AB-D742-A138-09F7D22E0CFF}" destId="{C98658A1-30F2-4F4E-8BBD-ECD787A15803}" srcOrd="1" destOrd="0" presId="urn:microsoft.com/office/officeart/2005/8/layout/orgChart1"/>
    <dgm:cxn modelId="{4C2F5A85-15EA-4B5B-B1E9-3410A588D349}" type="presParOf" srcId="{759C6CB2-1440-5041-ADD7-D6732AB9B4CF}" destId="{C17B9CDD-1B2D-3E4C-88FB-B0E7EBAE1B6F}" srcOrd="1" destOrd="0" presId="urn:microsoft.com/office/officeart/2005/8/layout/orgChart1"/>
    <dgm:cxn modelId="{86FEEBE1-8BC3-4410-8686-C4C9CD29FC16}" type="presParOf" srcId="{759C6CB2-1440-5041-ADD7-D6732AB9B4CF}" destId="{A087F7EA-A061-6648-A748-E128C15B1901}" srcOrd="2" destOrd="0" presId="urn:microsoft.com/office/officeart/2005/8/layout/orgChart1"/>
    <dgm:cxn modelId="{64A5ADB3-223D-4232-BF0D-151D25F36CD7}" type="presParOf" srcId="{BF020688-D0AA-534F-87A8-7A930D8968EE}" destId="{A98C4338-5164-0045-8339-7EC77D39A021}" srcOrd="2" destOrd="0" presId="urn:microsoft.com/office/officeart/2005/8/layout/orgChart1"/>
    <dgm:cxn modelId="{3B2E4D01-85B3-4DDC-8378-730F9141A0F8}" type="presParOf" srcId="{2C47BA80-0461-AF49-AC5E-DAECE61BA095}" destId="{057C3CFE-A5AC-A747-8992-23C5BF4ABA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6C89C-108D-5948-8777-991204268C63}">
      <dsp:nvSpPr>
        <dsp:cNvPr id="0" name=""/>
        <dsp:cNvSpPr/>
      </dsp:nvSpPr>
      <dsp:spPr>
        <a:xfrm>
          <a:off x="8931521" y="1947243"/>
          <a:ext cx="287460" cy="1597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79"/>
              </a:lnTo>
              <a:lnTo>
                <a:pt x="302516" y="168077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824AA-1109-3247-BAB4-82FD38F72A02}">
      <dsp:nvSpPr>
        <dsp:cNvPr id="0" name=""/>
        <dsp:cNvSpPr/>
      </dsp:nvSpPr>
      <dsp:spPr>
        <a:xfrm>
          <a:off x="8931521" y="1947243"/>
          <a:ext cx="287460" cy="62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19"/>
              </a:lnTo>
              <a:lnTo>
                <a:pt x="302516" y="66081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35AA5-C2B3-414B-AA7B-1257CE7A73BA}">
      <dsp:nvSpPr>
        <dsp:cNvPr id="0" name=""/>
        <dsp:cNvSpPr/>
      </dsp:nvSpPr>
      <dsp:spPr>
        <a:xfrm>
          <a:off x="5448300" y="684337"/>
          <a:ext cx="4249783" cy="28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39"/>
              </a:lnTo>
              <a:lnTo>
                <a:pt x="4077010" y="150839"/>
              </a:lnTo>
              <a:lnTo>
                <a:pt x="407701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CE191-1179-004B-9E38-A7D8D1EC0070}">
      <dsp:nvSpPr>
        <dsp:cNvPr id="0" name=""/>
        <dsp:cNvSpPr/>
      </dsp:nvSpPr>
      <dsp:spPr>
        <a:xfrm>
          <a:off x="5448300" y="684337"/>
          <a:ext cx="1946702" cy="28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39"/>
              </a:lnTo>
              <a:lnTo>
                <a:pt x="2048661" y="150839"/>
              </a:lnTo>
              <a:lnTo>
                <a:pt x="2048661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214B0-0935-A44F-9068-AD80E11A1CBF}">
      <dsp:nvSpPr>
        <dsp:cNvPr id="0" name=""/>
        <dsp:cNvSpPr/>
      </dsp:nvSpPr>
      <dsp:spPr>
        <a:xfrm>
          <a:off x="4138937" y="1891200"/>
          <a:ext cx="318531" cy="256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39"/>
              </a:lnTo>
              <a:lnTo>
                <a:pt x="335214" y="270073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E7B8-3BCF-6B49-8217-2A0E13FA9345}">
      <dsp:nvSpPr>
        <dsp:cNvPr id="0" name=""/>
        <dsp:cNvSpPr/>
      </dsp:nvSpPr>
      <dsp:spPr>
        <a:xfrm>
          <a:off x="4138937" y="1891200"/>
          <a:ext cx="318531" cy="1597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79"/>
              </a:lnTo>
              <a:lnTo>
                <a:pt x="335214" y="168077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2ACF0-26A5-BD4A-B9AF-7B9189EAB775}">
      <dsp:nvSpPr>
        <dsp:cNvPr id="0" name=""/>
        <dsp:cNvSpPr/>
      </dsp:nvSpPr>
      <dsp:spPr>
        <a:xfrm>
          <a:off x="4138937" y="1891200"/>
          <a:ext cx="318531" cy="62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19"/>
              </a:lnTo>
              <a:lnTo>
                <a:pt x="335214" y="66081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545BF-F4F9-3047-961B-2EF3DF307A14}">
      <dsp:nvSpPr>
        <dsp:cNvPr id="0" name=""/>
        <dsp:cNvSpPr/>
      </dsp:nvSpPr>
      <dsp:spPr>
        <a:xfrm>
          <a:off x="4988354" y="684337"/>
          <a:ext cx="459945" cy="286664"/>
        </a:xfrm>
        <a:custGeom>
          <a:avLst/>
          <a:gdLst/>
          <a:ahLst/>
          <a:cxnLst/>
          <a:rect l="0" t="0" r="0" b="0"/>
          <a:pathLst>
            <a:path>
              <a:moveTo>
                <a:pt x="134399" y="0"/>
              </a:moveTo>
              <a:lnTo>
                <a:pt x="134399" y="150839"/>
              </a:lnTo>
              <a:lnTo>
                <a:pt x="45720" y="150839"/>
              </a:lnTo>
              <a:lnTo>
                <a:pt x="4572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EC432-2D89-2F4E-AC11-A31CA968BBD6}">
      <dsp:nvSpPr>
        <dsp:cNvPr id="0" name=""/>
        <dsp:cNvSpPr/>
      </dsp:nvSpPr>
      <dsp:spPr>
        <a:xfrm>
          <a:off x="2957385" y="684337"/>
          <a:ext cx="2490914" cy="286664"/>
        </a:xfrm>
        <a:custGeom>
          <a:avLst/>
          <a:gdLst/>
          <a:ahLst/>
          <a:cxnLst/>
          <a:rect l="0" t="0" r="0" b="0"/>
          <a:pathLst>
            <a:path>
              <a:moveTo>
                <a:pt x="2226019" y="0"/>
              </a:moveTo>
              <a:lnTo>
                <a:pt x="2226019" y="150839"/>
              </a:lnTo>
              <a:lnTo>
                <a:pt x="0" y="150839"/>
              </a:lnTo>
              <a:lnTo>
                <a:pt x="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EB8F3-6F81-F244-AEB4-EEBB381FFDDB}">
      <dsp:nvSpPr>
        <dsp:cNvPr id="0" name=""/>
        <dsp:cNvSpPr/>
      </dsp:nvSpPr>
      <dsp:spPr>
        <a:xfrm>
          <a:off x="415101" y="1814149"/>
          <a:ext cx="262181" cy="256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39"/>
              </a:lnTo>
              <a:lnTo>
                <a:pt x="275912" y="270073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E72FA-147C-E74A-BFCB-DBD04C69E603}">
      <dsp:nvSpPr>
        <dsp:cNvPr id="0" name=""/>
        <dsp:cNvSpPr/>
      </dsp:nvSpPr>
      <dsp:spPr>
        <a:xfrm>
          <a:off x="415101" y="1814149"/>
          <a:ext cx="262181" cy="1597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779"/>
              </a:lnTo>
              <a:lnTo>
                <a:pt x="275912" y="168077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D6C96-73BE-E542-97C7-77C170F6F4AE}">
      <dsp:nvSpPr>
        <dsp:cNvPr id="0" name=""/>
        <dsp:cNvSpPr/>
      </dsp:nvSpPr>
      <dsp:spPr>
        <a:xfrm>
          <a:off x="415101" y="1814149"/>
          <a:ext cx="262181" cy="62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19"/>
              </a:lnTo>
              <a:lnTo>
                <a:pt x="275912" y="66081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32A66-8B9F-ED4C-83D9-655CC599F1BB}">
      <dsp:nvSpPr>
        <dsp:cNvPr id="0" name=""/>
        <dsp:cNvSpPr/>
      </dsp:nvSpPr>
      <dsp:spPr>
        <a:xfrm>
          <a:off x="1114250" y="684337"/>
          <a:ext cx="4334049" cy="286664"/>
        </a:xfrm>
        <a:custGeom>
          <a:avLst/>
          <a:gdLst/>
          <a:ahLst/>
          <a:cxnLst/>
          <a:rect l="0" t="0" r="0" b="0"/>
          <a:pathLst>
            <a:path>
              <a:moveTo>
                <a:pt x="4165689" y="0"/>
              </a:moveTo>
              <a:lnTo>
                <a:pt x="4165689" y="150839"/>
              </a:lnTo>
              <a:lnTo>
                <a:pt x="0" y="150839"/>
              </a:lnTo>
              <a:lnTo>
                <a:pt x="0" y="301678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876A7-8983-D34B-9843-EC392849E4E2}">
      <dsp:nvSpPr>
        <dsp:cNvPr id="0" name=""/>
        <dsp:cNvSpPr/>
      </dsp:nvSpPr>
      <dsp:spPr>
        <a:xfrm>
          <a:off x="4470795" y="1803"/>
          <a:ext cx="1955009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Eligible Patients</a:t>
          </a:r>
        </a:p>
      </dsp:txBody>
      <dsp:txXfrm>
        <a:off x="4470795" y="1803"/>
        <a:ext cx="1955009" cy="682533"/>
      </dsp:txXfrm>
    </dsp:sp>
    <dsp:sp modelId="{7C926460-24A2-C44A-8BEC-ABCADCB821BD}">
      <dsp:nvSpPr>
        <dsp:cNvPr id="0" name=""/>
        <dsp:cNvSpPr/>
      </dsp:nvSpPr>
      <dsp:spPr>
        <a:xfrm>
          <a:off x="240313" y="971001"/>
          <a:ext cx="1747873" cy="843147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Questionnaire</a:t>
          </a:r>
        </a:p>
      </dsp:txBody>
      <dsp:txXfrm>
        <a:off x="240313" y="971001"/>
        <a:ext cx="1747873" cy="843147"/>
      </dsp:txXfrm>
    </dsp:sp>
    <dsp:sp modelId="{1690FF39-24CF-8449-B64F-78A7D1C35C27}">
      <dsp:nvSpPr>
        <dsp:cNvPr id="0" name=""/>
        <dsp:cNvSpPr/>
      </dsp:nvSpPr>
      <dsp:spPr>
        <a:xfrm>
          <a:off x="677282" y="2100813"/>
          <a:ext cx="1623775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Health Conditions</a:t>
          </a:r>
        </a:p>
      </dsp:txBody>
      <dsp:txXfrm>
        <a:off x="677282" y="2100813"/>
        <a:ext cx="1623775" cy="682533"/>
      </dsp:txXfrm>
    </dsp:sp>
    <dsp:sp modelId="{3DAA254E-C15E-4645-9913-82F93B2EE13F}">
      <dsp:nvSpPr>
        <dsp:cNvPr id="0" name=""/>
        <dsp:cNvSpPr/>
      </dsp:nvSpPr>
      <dsp:spPr>
        <a:xfrm>
          <a:off x="677282" y="3070012"/>
          <a:ext cx="1669873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Lifestyle Factors</a:t>
          </a:r>
        </a:p>
      </dsp:txBody>
      <dsp:txXfrm>
        <a:off x="677282" y="3070012"/>
        <a:ext cx="1669873" cy="682533"/>
      </dsp:txXfrm>
    </dsp:sp>
    <dsp:sp modelId="{0A9D6D07-9214-B445-A14F-B9C0B087AD8B}">
      <dsp:nvSpPr>
        <dsp:cNvPr id="0" name=""/>
        <dsp:cNvSpPr/>
      </dsp:nvSpPr>
      <dsp:spPr>
        <a:xfrm>
          <a:off x="677282" y="4039210"/>
          <a:ext cx="1623775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Prescription Meds</a:t>
          </a:r>
        </a:p>
      </dsp:txBody>
      <dsp:txXfrm>
        <a:off x="677282" y="4039210"/>
        <a:ext cx="1623775" cy="682533"/>
      </dsp:txXfrm>
    </dsp:sp>
    <dsp:sp modelId="{EDAF1B56-612A-2E44-AB01-1D5345D37E99}">
      <dsp:nvSpPr>
        <dsp:cNvPr id="0" name=""/>
        <dsp:cNvSpPr/>
      </dsp:nvSpPr>
      <dsp:spPr>
        <a:xfrm>
          <a:off x="2274851" y="971001"/>
          <a:ext cx="1365067" cy="834930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Physical Exam</a:t>
          </a:r>
        </a:p>
      </dsp:txBody>
      <dsp:txXfrm>
        <a:off x="2274851" y="971001"/>
        <a:ext cx="1365067" cy="834930"/>
      </dsp:txXfrm>
    </dsp:sp>
    <dsp:sp modelId="{1E753BAC-3C58-1748-B692-F69FDA6BE581}">
      <dsp:nvSpPr>
        <dsp:cNvPr id="0" name=""/>
        <dsp:cNvSpPr/>
      </dsp:nvSpPr>
      <dsp:spPr>
        <a:xfrm>
          <a:off x="3926583" y="971001"/>
          <a:ext cx="2123540" cy="920199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Blood Specimen</a:t>
          </a:r>
        </a:p>
      </dsp:txBody>
      <dsp:txXfrm>
        <a:off x="3926583" y="971001"/>
        <a:ext cx="2123540" cy="920199"/>
      </dsp:txXfrm>
    </dsp:sp>
    <dsp:sp modelId="{14BB653B-AE49-D849-973B-EAF3793D8ABA}">
      <dsp:nvSpPr>
        <dsp:cNvPr id="0" name=""/>
        <dsp:cNvSpPr/>
      </dsp:nvSpPr>
      <dsp:spPr>
        <a:xfrm>
          <a:off x="4457468" y="2177865"/>
          <a:ext cx="1675429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Genomic Studies</a:t>
          </a:r>
        </a:p>
      </dsp:txBody>
      <dsp:txXfrm>
        <a:off x="4457468" y="2177865"/>
        <a:ext cx="1675429" cy="682533"/>
      </dsp:txXfrm>
    </dsp:sp>
    <dsp:sp modelId="{62801944-A527-3B4D-B7AC-2E02F6EE643D}">
      <dsp:nvSpPr>
        <dsp:cNvPr id="0" name=""/>
        <dsp:cNvSpPr/>
      </dsp:nvSpPr>
      <dsp:spPr>
        <a:xfrm>
          <a:off x="4457468" y="3147063"/>
          <a:ext cx="1675429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Cholesterol Panel n=500</a:t>
          </a:r>
        </a:p>
      </dsp:txBody>
      <dsp:txXfrm>
        <a:off x="4457468" y="3147063"/>
        <a:ext cx="1675429" cy="682533"/>
      </dsp:txXfrm>
    </dsp:sp>
    <dsp:sp modelId="{FDF6D26F-086B-4142-B11C-474861FB8A8D}">
      <dsp:nvSpPr>
        <dsp:cNvPr id="0" name=""/>
        <dsp:cNvSpPr/>
      </dsp:nvSpPr>
      <dsp:spPr>
        <a:xfrm>
          <a:off x="4457468" y="4116261"/>
          <a:ext cx="1675429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Endocrine Studies n=500</a:t>
          </a:r>
        </a:p>
      </dsp:txBody>
      <dsp:txXfrm>
        <a:off x="4457468" y="4116261"/>
        <a:ext cx="1675429" cy="682533"/>
      </dsp:txXfrm>
    </dsp:sp>
    <dsp:sp modelId="{6BA38700-0CBE-364B-8178-4E61CB4D1D1D}">
      <dsp:nvSpPr>
        <dsp:cNvPr id="0" name=""/>
        <dsp:cNvSpPr/>
      </dsp:nvSpPr>
      <dsp:spPr>
        <a:xfrm>
          <a:off x="6336788" y="971001"/>
          <a:ext cx="2116428" cy="974194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Extensive Audiometric Testing</a:t>
          </a:r>
        </a:p>
      </dsp:txBody>
      <dsp:txXfrm>
        <a:off x="6336788" y="971001"/>
        <a:ext cx="2116428" cy="974194"/>
      </dsp:txXfrm>
    </dsp:sp>
    <dsp:sp modelId="{48DE5B80-BFF0-394D-B209-79C2CB963580}">
      <dsp:nvSpPr>
        <dsp:cNvPr id="0" name=""/>
        <dsp:cNvSpPr/>
      </dsp:nvSpPr>
      <dsp:spPr>
        <a:xfrm>
          <a:off x="8739881" y="971001"/>
          <a:ext cx="1916405" cy="976241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Medical Records Review</a:t>
          </a:r>
        </a:p>
      </dsp:txBody>
      <dsp:txXfrm>
        <a:off x="8739881" y="971001"/>
        <a:ext cx="1916405" cy="976241"/>
      </dsp:txXfrm>
    </dsp:sp>
    <dsp:sp modelId="{799B9D67-E07B-1F44-BB2F-E024F9C9CF7B}">
      <dsp:nvSpPr>
        <dsp:cNvPr id="0" name=""/>
        <dsp:cNvSpPr/>
      </dsp:nvSpPr>
      <dsp:spPr>
        <a:xfrm>
          <a:off x="9218982" y="2233907"/>
          <a:ext cx="1365067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GCT Diagnosis</a:t>
          </a:r>
        </a:p>
      </dsp:txBody>
      <dsp:txXfrm>
        <a:off x="9218982" y="2233907"/>
        <a:ext cx="1365067" cy="682533"/>
      </dsp:txXfrm>
    </dsp:sp>
    <dsp:sp modelId="{BDDCB7DD-0AB5-7F4E-8DC1-AFAD0E8FA43E}">
      <dsp:nvSpPr>
        <dsp:cNvPr id="0" name=""/>
        <dsp:cNvSpPr/>
      </dsp:nvSpPr>
      <dsp:spPr>
        <a:xfrm>
          <a:off x="9218982" y="3203106"/>
          <a:ext cx="1365067" cy="682533"/>
        </a:xfrm>
        <a:prstGeom prst="rect">
          <a:avLst/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GCT Treatment</a:t>
          </a:r>
        </a:p>
      </dsp:txBody>
      <dsp:txXfrm>
        <a:off x="9218982" y="3203106"/>
        <a:ext cx="1365067" cy="68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63" tIns="45030" rIns="90063" bIns="45030" numCol="1" anchor="t" anchorCtr="0" compatLnSpc="1">
            <a:prstTxWarp prst="textNoShape">
              <a:avLst/>
            </a:prstTxWarp>
          </a:bodyPr>
          <a:lstStyle>
            <a:lvl1pPr defTabSz="90098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1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63" tIns="45030" rIns="90063" bIns="45030" numCol="1" anchor="t" anchorCtr="0" compatLnSpc="1">
            <a:prstTxWarp prst="textNoShape">
              <a:avLst/>
            </a:prstTxWarp>
          </a:bodyPr>
          <a:lstStyle>
            <a:lvl1pPr algn="r" defTabSz="90098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63" tIns="45030" rIns="90063" bIns="45030" numCol="1" anchor="b" anchorCtr="0" compatLnSpc="1">
            <a:prstTxWarp prst="textNoShape">
              <a:avLst/>
            </a:prstTxWarp>
          </a:bodyPr>
          <a:lstStyle>
            <a:lvl1pPr defTabSz="90098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3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63" tIns="45030" rIns="90063" bIns="45030" numCol="1" anchor="b" anchorCtr="0" compatLnSpc="1">
            <a:prstTxWarp prst="textNoShape">
              <a:avLst/>
            </a:prstTxWarp>
          </a:bodyPr>
          <a:lstStyle>
            <a:lvl1pPr algn="r" defTabSz="900986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8AA0FC-6037-0A44-88C8-C4E24858D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9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2250" tIns="46126" rIns="92250" bIns="46126" numCol="1" anchor="t" anchorCtr="0" compatLnSpc="1">
            <a:prstTxWarp prst="textNoShape">
              <a:avLst/>
            </a:prstTxWarp>
          </a:bodyPr>
          <a:lstStyle>
            <a:lvl1pPr defTabSz="92299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1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2250" tIns="46126" rIns="92250" bIns="46126" numCol="1" anchor="t" anchorCtr="0" compatLnSpc="1">
            <a:prstTxWarp prst="textNoShape">
              <a:avLst/>
            </a:prstTxWarp>
          </a:bodyPr>
          <a:lstStyle>
            <a:lvl1pPr algn="r" defTabSz="92299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2" y="4414838"/>
            <a:ext cx="5485157" cy="4183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2250" tIns="46126" rIns="92250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2250" tIns="46126" rIns="92250" bIns="46126" numCol="1" anchor="b" anchorCtr="0" compatLnSpc="1">
            <a:prstTxWarp prst="textNoShape">
              <a:avLst/>
            </a:prstTxWarp>
          </a:bodyPr>
          <a:lstStyle>
            <a:lvl1pPr defTabSz="92299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3"/>
            <a:ext cx="2970868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2250" tIns="46126" rIns="92250" bIns="46126" numCol="1" anchor="b" anchorCtr="0" compatLnSpc="1">
            <a:prstTxWarp prst="textNoShape">
              <a:avLst/>
            </a:prstTxWarp>
          </a:bodyPr>
          <a:lstStyle>
            <a:lvl1pPr algn="r" defTabSz="92299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78DD3F-693E-674C-9308-8ACE59311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0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8DD3F-693E-674C-9308-8ACE5931152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9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8DD3F-693E-674C-9308-8ACE5931152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02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94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744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16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26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EFA7E-2897-C04B-93DB-D37DEF857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2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0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8DD3F-693E-674C-9308-8ACE5931152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8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39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25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579" y="8831263"/>
            <a:ext cx="297086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6" tIns="46139" rIns="92276" bIns="46139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A9365-4433-C84F-856F-33FC4206FF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8138" y="700088"/>
            <a:ext cx="6189662" cy="34829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413251"/>
            <a:ext cx="5488264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2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943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2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00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0371-5D4D-4884-9E64-9C96BF682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898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67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70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HL-related ‘listening fatigue” </a:t>
            </a:r>
          </a:p>
          <a:p>
            <a:pPr marL="746125" marR="0" lvl="1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cognitive load, extra effort to process speech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deplete cognitive reserve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fatigue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aids: reduce listening fatigue, depression; improve communication, cognition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Untreated hearing loss in general population</a:t>
            </a:r>
          </a:p>
          <a:p>
            <a:pPr marL="746125" lvl="1" indent="-288925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Single largest modifiable risk factor for cognitive decline and dementia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aids: 10% patients (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JCO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2023)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0371-5D4D-4884-9E64-9C96BF682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8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Tinnitus: affects 10-15% adults worldwide</a:t>
            </a:r>
            <a:endParaRPr lang="en-US" altLang="en-US" sz="2400" dirty="0">
              <a:solidFill>
                <a:srgbClr val="FFFFFF"/>
              </a:solidFill>
              <a:latin typeface="Arial"/>
            </a:endParaRP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Severity key; increasing severity strongly related to adverse health outcomes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Only 3-5% adults </a:t>
            </a:r>
            <a:r>
              <a:rPr lang="en-US" altLang="en-US" sz="2400" i="1" dirty="0">
                <a:solidFill>
                  <a:srgbClr val="FFFFFF"/>
                </a:solidFill>
                <a:latin typeface="Arial"/>
              </a:rPr>
              <a:t>suffer </a:t>
            </a: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with tinnitus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746125" marR="0" lvl="1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Neuroimaging; different brain activity and connectivity patterns for pts with </a:t>
            </a:r>
            <a:r>
              <a:rPr lang="en-US" altLang="en-US" sz="2400" i="1" dirty="0">
                <a:solidFill>
                  <a:srgbClr val="FFFFFF"/>
                </a:solidFill>
                <a:latin typeface="Arial"/>
              </a:rPr>
              <a:t>severe</a:t>
            </a: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 tinnitus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i="1" dirty="0">
                <a:solidFill>
                  <a:srgbClr val="FFFFFF"/>
                </a:solidFill>
                <a:latin typeface="Arial"/>
              </a:rPr>
              <a:t>Suffering</a:t>
            </a: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 with tinnitus </a:t>
            </a:r>
            <a:r>
              <a:rPr lang="en-US" altLang="en-US" sz="2400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 social isolation, increased stress; extreme cases, suicide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u="sng" dirty="0">
                <a:solidFill>
                  <a:srgbClr val="FFFFFF"/>
                </a:solidFill>
                <a:latin typeface="Arial"/>
              </a:rPr>
              <a:t>Ear and Hearing</a:t>
            </a: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 2022: TCS with tinnitus 2- to 3-fold more likely to use prescription medications for anxiety/depression (P &lt; 0.05) 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Tinnitus: no medicinal therapies (instead cognitive behavioral therapy)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pts with hearing loss and tinnitus, hearing aids </a:t>
            </a: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may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reduce tinnitus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JCO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2023: overall ~ 1/3 pts with hearing loss had mild/moderate or severe handicap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(clinically actionable)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referred for audiologic evaluation/intervention in general practice 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0371-5D4D-4884-9E64-9C96BF682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34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175" y="698500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68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8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579" y="8831263"/>
            <a:ext cx="297086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6" tIns="46139" rIns="92276" bIns="46139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A9365-4433-C84F-856F-33FC4206FF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8138" y="700088"/>
            <a:ext cx="6189662" cy="34829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413251"/>
            <a:ext cx="5488264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510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175" y="698500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44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5579" y="8978451"/>
            <a:ext cx="2970868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5" tIns="46568" rIns="93135" bIns="46568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8984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69443-EEA0-4141-8DF2-21613D1741E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84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11200"/>
            <a:ext cx="6294438" cy="35417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70" y="4486805"/>
            <a:ext cx="5488264" cy="4252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99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5579" y="8978451"/>
            <a:ext cx="2970868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5" tIns="46568" rIns="93135" bIns="46568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89842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0AF69443-EEA0-4141-8DF2-21613D1741E2}" type="slidenum">
              <a:rPr lang="en-US" altLang="en-US">
                <a:solidFill>
                  <a:prstClr val="black"/>
                </a:solidFill>
              </a:rPr>
              <a:pPr algn="r" defTabSz="898425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11200"/>
            <a:ext cx="6294438" cy="35417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70" y="4486805"/>
            <a:ext cx="5488264" cy="4252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240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1788" y="698500"/>
            <a:ext cx="6194425" cy="348456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861" eaLnBrk="1" hangingPunct="1">
              <a:defRPr/>
            </a:pPr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381" indent="-283663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749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568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287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06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5123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1543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962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69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15634-6C1A-5444-92D9-E0A2A42640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69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83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1788" y="698500"/>
            <a:ext cx="6194425" cy="348456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861" eaLnBrk="1" hangingPunct="1">
              <a:defRPr/>
            </a:pPr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381" indent="-283663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749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568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287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06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5123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1543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962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69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15634-6C1A-5444-92D9-E0A2A42640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69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6203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579" y="8831263"/>
            <a:ext cx="297086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6" tIns="46139" rIns="92276" bIns="46139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A9365-4433-C84F-856F-33FC4206FF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8138" y="700088"/>
            <a:ext cx="6189662" cy="34829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413251"/>
            <a:ext cx="5488264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73741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579" y="8831263"/>
            <a:ext cx="297086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6" tIns="46139" rIns="92276" bIns="46139" anchor="b"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A9365-4433-C84F-856F-33FC4206FF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8138" y="700088"/>
            <a:ext cx="6189662" cy="34829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413251"/>
            <a:ext cx="5488264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276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6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924" indent="-288432" defTabSz="9406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728" indent="-230746" defTabSz="9406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424" indent="-230746" defTabSz="9406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916" indent="-230746" defTabSz="94061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406" indent="-230746" defTabSz="940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2897" indent="-230746" defTabSz="940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4389" indent="-230746" defTabSz="940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80" indent="-230746" defTabSz="9406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0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CA6D6-86FA-43D8-9740-7EE0B3904C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06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33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81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275" indent="-284336" defTabSz="9272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346" indent="-227469" defTabSz="9272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42" indent="-227469" defTabSz="9272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0381" indent="-227469" defTabSz="9272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5318" indent="-227469" defTabSz="927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256" indent="-227469" defTabSz="927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5195" indent="-227469" defTabSz="927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132" indent="-227469" defTabSz="9272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2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D7090-2A7D-4CF7-9FC1-A18137DF16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72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9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99">
              <a:defRPr sz="3200">
                <a:solidFill>
                  <a:srgbClr val="FFFF00"/>
                </a:solidFill>
                <a:latin typeface="Arial" charset="0"/>
              </a:defRPr>
            </a:lvl1pPr>
            <a:lvl2pPr marL="735883" indent="-283032" defTabSz="922999">
              <a:defRPr sz="3200">
                <a:solidFill>
                  <a:srgbClr val="FFFF00"/>
                </a:solidFill>
                <a:latin typeface="Arial" charset="0"/>
              </a:defRPr>
            </a:lvl2pPr>
            <a:lvl3pPr marL="1132128" indent="-226425" defTabSz="922999">
              <a:defRPr sz="3200">
                <a:solidFill>
                  <a:srgbClr val="FFFF00"/>
                </a:solidFill>
                <a:latin typeface="Arial" charset="0"/>
              </a:defRPr>
            </a:lvl3pPr>
            <a:lvl4pPr marL="1584979" indent="-226425" defTabSz="922999">
              <a:defRPr sz="3200">
                <a:solidFill>
                  <a:srgbClr val="FFFF00"/>
                </a:solidFill>
                <a:latin typeface="Arial" charset="0"/>
              </a:defRPr>
            </a:lvl4pPr>
            <a:lvl5pPr marL="2037831" indent="-226425" defTabSz="922999">
              <a:defRPr sz="3200">
                <a:solidFill>
                  <a:srgbClr val="FFFF00"/>
                </a:solidFill>
                <a:latin typeface="Arial" charset="0"/>
              </a:defRPr>
            </a:lvl5pPr>
            <a:lvl6pPr marL="2490682" indent="-226425" defTabSz="9229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6pPr>
            <a:lvl7pPr marL="2943533" indent="-226425" defTabSz="9229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7pPr>
            <a:lvl8pPr marL="3396385" indent="-226425" defTabSz="9229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8pPr>
            <a:lvl9pPr marL="3849236" indent="-226425" defTabSz="92299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6F1C3-CEF9-6B4C-818F-688F262CB25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0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8DD3F-693E-674C-9308-8ACE59311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9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0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1788" y="698500"/>
            <a:ext cx="6194425" cy="3484563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861" eaLnBrk="1" hangingPunct="1">
              <a:defRPr/>
            </a:pPr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381" indent="-283663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749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568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287" indent="-226309" defTabSz="92693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06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5123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1543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962" indent="-226309" defTabSz="9269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69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15634-6C1A-5444-92D9-E0A2A42640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69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25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381" indent="-283663" defTabSz="903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7749" indent="-226309" defTabSz="903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6568" indent="-226309" defTabSz="903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287" indent="-226309" defTabSz="903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06" indent="-226309" defTabSz="903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5123" indent="-226309" defTabSz="903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1543" indent="-226309" defTabSz="903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962" indent="-226309" defTabSz="903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809F72C-ADF1-4844-A2A0-E314908E15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2713" y="474663"/>
            <a:ext cx="7100888" cy="3995737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69" y="4463632"/>
            <a:ext cx="5033961" cy="4230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282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792545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5BA0-8D19-5140-A5A0-B821B83F3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3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Full Log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6675"/>
            <a:ext cx="10515600" cy="201605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669714"/>
            <a:ext cx="10515600" cy="750093"/>
          </a:xfrm>
        </p:spPr>
        <p:txBody>
          <a:bodyPr>
            <a:normAutofit/>
          </a:bodyPr>
          <a:lstStyle>
            <a:lvl1pPr marL="0" indent="0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5879508"/>
            <a:ext cx="10515600" cy="396443"/>
          </a:xfrm>
        </p:spPr>
        <p:txBody>
          <a:bodyPr>
            <a:normAutofit/>
          </a:bodyPr>
          <a:lstStyle>
            <a:lvl1pPr marL="0" indent="0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61335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Full Log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3147"/>
            <a:ext cx="10515600" cy="1450619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100754"/>
            <a:ext cx="10515600" cy="750093"/>
          </a:xfrm>
        </p:spPr>
        <p:txBody>
          <a:bodyPr>
            <a:normAutofit/>
          </a:bodyPr>
          <a:lstStyle>
            <a:lvl1pPr marL="0" indent="0" algn="r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3061801"/>
            <a:ext cx="10515600" cy="396443"/>
          </a:xfrm>
        </p:spPr>
        <p:txBody>
          <a:bodyPr>
            <a:normAutofit/>
          </a:bodyPr>
          <a:lstStyle>
            <a:lvl1pPr marL="0" indent="0" algn="r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98847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og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6675"/>
            <a:ext cx="10515600" cy="201605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669714"/>
            <a:ext cx="10515600" cy="750093"/>
          </a:xfrm>
        </p:spPr>
        <p:txBody>
          <a:bodyPr>
            <a:normAutofit/>
          </a:bodyPr>
          <a:lstStyle>
            <a:lvl1pPr marL="0" indent="0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5879508"/>
            <a:ext cx="10515600" cy="396443"/>
          </a:xfrm>
        </p:spPr>
        <p:txBody>
          <a:bodyPr>
            <a:normAutofit/>
          </a:bodyPr>
          <a:lstStyle>
            <a:lvl1pPr marL="0" indent="0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66009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og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3147"/>
            <a:ext cx="10515600" cy="1450619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100754"/>
            <a:ext cx="10515600" cy="750093"/>
          </a:xfrm>
        </p:spPr>
        <p:txBody>
          <a:bodyPr>
            <a:normAutofit/>
          </a:bodyPr>
          <a:lstStyle>
            <a:lvl1pPr marL="0" indent="0" algn="r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3061801"/>
            <a:ext cx="10515600" cy="396443"/>
          </a:xfrm>
        </p:spPr>
        <p:txBody>
          <a:bodyPr>
            <a:normAutofit/>
          </a:bodyPr>
          <a:lstStyle>
            <a:lvl1pPr marL="0" indent="0" algn="r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2662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239283" cy="68580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25625"/>
            <a:ext cx="5166645" cy="43513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6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243840" y="292608"/>
            <a:ext cx="11667744" cy="633984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160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6682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-Pho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81605"/>
            <a:ext cx="4193419" cy="3646623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1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45355"/>
            <a:ext cx="12192000" cy="292212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132905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78139"/>
            <a:ext cx="5379501" cy="29452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6606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1951" y="-44450"/>
            <a:ext cx="4809067" cy="49762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711951" y="5162192"/>
            <a:ext cx="4809067" cy="605035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46606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5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1563" y="987426"/>
            <a:ext cx="3932237" cy="1069973"/>
          </a:xfrm>
        </p:spPr>
        <p:txBody>
          <a:bodyPr anchor="b"/>
          <a:lstStyle>
            <a:lvl1pPr>
              <a:defRPr sz="32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1563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6606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80884" y="987426"/>
            <a:ext cx="6170083" cy="487256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75611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96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2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Slide – Footer / No Logo" userDrawn="1">
  <p:cSld name="General Slide – Footer / No Log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t="26649" b="26654"/>
          <a:stretch/>
        </p:blipFill>
        <p:spPr>
          <a:xfrm>
            <a:off x="286403" y="6060732"/>
            <a:ext cx="1957160" cy="3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7400BB-FDE4-4152-92BD-C5448181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20" y="365127"/>
            <a:ext cx="1051516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8F4425-7D6E-49DB-A58B-B0F122E0D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1363" cy="4351339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1pPr>
            <a:lvl2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2pPr>
            <a:lvl3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3pPr>
            <a:lvl4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4pPr>
            <a:lvl5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E67CC33-1DDB-4D4C-B628-9F00F450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22" y="1825625"/>
            <a:ext cx="5181361" cy="4351339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1pPr>
            <a:lvl2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2pPr>
            <a:lvl3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3pPr>
            <a:lvl4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4pPr>
            <a:lvl5pPr>
              <a:defRPr>
                <a:solidFill>
                  <a:schemeClr val="bg2"/>
                </a:solidFill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4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6F76-56D2-464D-BCAF-726AA050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13" y="365128"/>
            <a:ext cx="9634385" cy="1325563"/>
          </a:xfrm>
        </p:spPr>
        <p:txBody>
          <a:bodyPr/>
          <a:lstStyle>
            <a:lvl1pPr marL="457051" indent="-457051" fontAlgn="ctr">
              <a:lnSpc>
                <a:spcPct val="100000"/>
              </a:lnSpc>
              <a:buSzPct val="150000"/>
              <a:buFontTx/>
              <a:buBlip>
                <a:blip r:embed="rId2"/>
              </a:buBlip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DB41-D3DD-D04C-8D55-7A863E9AB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714" y="1922318"/>
            <a:ext cx="5393335" cy="3866047"/>
          </a:xfrm>
        </p:spPr>
        <p:txBody>
          <a:bodyPr/>
          <a:lstStyle>
            <a:lvl1pPr>
              <a:defRPr/>
            </a:lvl1pPr>
            <a:lvl2pPr>
              <a:defRPr>
                <a:latin typeface="Gentona Book" panose="00000500000000000000" pitchFamily="50" charset="0"/>
              </a:defRPr>
            </a:lvl2pPr>
            <a:lvl3pPr>
              <a:defRPr>
                <a:latin typeface="Gentona Book" panose="00000500000000000000" pitchFamily="50" charset="0"/>
              </a:defRPr>
            </a:lvl3pPr>
            <a:lvl4pPr>
              <a:defRPr>
                <a:latin typeface="Gentona Book" panose="00000500000000000000" pitchFamily="50" charset="0"/>
              </a:defRPr>
            </a:lvl4pPr>
            <a:lvl5pPr>
              <a:defRPr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F944A-67A7-3842-B7AC-879624AC5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954" y="1922321"/>
            <a:ext cx="5393335" cy="3866047"/>
          </a:xfrm>
        </p:spPr>
        <p:txBody>
          <a:bodyPr/>
          <a:lstStyle>
            <a:lvl1pPr>
              <a:defRPr/>
            </a:lvl1pPr>
            <a:lvl2pPr>
              <a:defRPr>
                <a:latin typeface="Gentona Book" panose="00000500000000000000" pitchFamily="50" charset="0"/>
              </a:defRPr>
            </a:lvl2pPr>
            <a:lvl3pPr>
              <a:defRPr>
                <a:latin typeface="Gentona Book" panose="00000500000000000000" pitchFamily="50" charset="0"/>
              </a:defRPr>
            </a:lvl3pPr>
            <a:lvl4pPr>
              <a:defRPr>
                <a:latin typeface="Gentona Book" panose="00000500000000000000" pitchFamily="50" charset="0"/>
              </a:defRPr>
            </a:lvl4pPr>
            <a:lvl5pPr>
              <a:defRPr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1836A-6033-A348-9071-A84AAE1E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02A-C70C-8546-A1C4-A9030F98AB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DAA2FCB-E19F-264E-8462-1488617012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3559" y="730254"/>
            <a:ext cx="1084731" cy="960439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64EFB9D-CDD2-AF45-9175-BEFE07E7F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14" y="5788366"/>
            <a:ext cx="10944575" cy="384516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6B9FC9"/>
                </a:solidFill>
              </a:defRPr>
            </a:lvl1pPr>
            <a:lvl4pPr marL="1371155" indent="0">
              <a:buNone/>
              <a:defRPr/>
            </a:lvl4pPr>
          </a:lstStyle>
          <a:p>
            <a:pPr algn="r"/>
            <a:r>
              <a:rPr lang="en-US" dirty="0"/>
              <a:t>Source / Footer / Note</a:t>
            </a:r>
          </a:p>
        </p:txBody>
      </p:sp>
    </p:spTree>
    <p:extLst>
      <p:ext uri="{BB962C8B-B14F-4D97-AF65-F5344CB8AC3E}">
        <p14:creationId xmlns:p14="http://schemas.microsoft.com/office/powerpoint/2010/main" val="207503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Slide – Footer / No Logo" userDrawn="1">
  <p:cSld name="1_General Slide – Footer / No Log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t="26649" b="26654"/>
          <a:stretch/>
        </p:blipFill>
        <p:spPr>
          <a:xfrm>
            <a:off x="286403" y="6060732"/>
            <a:ext cx="1957160" cy="3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8ABD9-CE46-4968-82F1-A8BA176B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798-B35E-47C2-900F-518B89604B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034" y="1480009"/>
            <a:ext cx="11360529" cy="4580723"/>
          </a:xfrm>
        </p:spPr>
        <p:txBody>
          <a:bodyPr/>
          <a:lstStyle>
            <a:lvl1pPr>
              <a:defRPr>
                <a:solidFill>
                  <a:srgbClr val="31261D"/>
                </a:solidFill>
                <a:latin typeface="Gentona Book" panose="00000500000000000000" pitchFamily="50" charset="0"/>
              </a:defRPr>
            </a:lvl1pPr>
            <a:lvl2pPr>
              <a:defRPr>
                <a:solidFill>
                  <a:srgbClr val="31261D"/>
                </a:solidFill>
                <a:latin typeface="Gentona Book" panose="00000500000000000000" pitchFamily="50" charset="0"/>
              </a:defRPr>
            </a:lvl2pPr>
            <a:lvl3pPr>
              <a:defRPr>
                <a:solidFill>
                  <a:srgbClr val="31261D"/>
                </a:solidFill>
                <a:latin typeface="Gentona Book" panose="00000500000000000000" pitchFamily="50" charset="0"/>
              </a:defRPr>
            </a:lvl3pPr>
            <a:lvl4pPr>
              <a:defRPr>
                <a:solidFill>
                  <a:srgbClr val="31261D"/>
                </a:solidFill>
                <a:latin typeface="Gentona Book" panose="00000500000000000000" pitchFamily="50" charset="0"/>
              </a:defRPr>
            </a:lvl4pPr>
            <a:lvl5pPr>
              <a:defRPr>
                <a:solidFill>
                  <a:srgbClr val="31261D"/>
                </a:solidFill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89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Slide – Footer / No Logo" userDrawn="1">
  <p:cSld name="1_General Slide – Footer / No Log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t="26649" b="26654"/>
          <a:stretch/>
        </p:blipFill>
        <p:spPr>
          <a:xfrm>
            <a:off x="286403" y="6060732"/>
            <a:ext cx="1957160" cy="3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B8965A-47D1-44C1-9017-A67286AC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8" y="365127"/>
            <a:ext cx="1051516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70BF5-7429-4D98-81E3-320259DB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8" y="1681163"/>
            <a:ext cx="5157543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TitlingGothicFB Comp Medium" panose="02000606040000020004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94F70C-518E-4A8A-9EFC-B994F43E6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8" y="2505075"/>
            <a:ext cx="5157543" cy="3684588"/>
          </a:xfrm>
        </p:spPr>
        <p:txBody>
          <a:bodyPr/>
          <a:lstStyle>
            <a:lvl1pPr>
              <a:defRPr>
                <a:latin typeface="Gentona Book" panose="00000500000000000000" pitchFamily="50" charset="0"/>
              </a:defRPr>
            </a:lvl1pPr>
            <a:lvl2pPr>
              <a:defRPr>
                <a:latin typeface="Gentona Book" panose="00000500000000000000" pitchFamily="50" charset="0"/>
              </a:defRPr>
            </a:lvl2pPr>
            <a:lvl3pPr>
              <a:defRPr>
                <a:latin typeface="Gentona Book" panose="00000500000000000000" pitchFamily="50" charset="0"/>
              </a:defRPr>
            </a:lvl3pPr>
            <a:lvl4pPr>
              <a:defRPr>
                <a:latin typeface="Gentona Book" panose="00000500000000000000" pitchFamily="50" charset="0"/>
              </a:defRPr>
            </a:lvl4pPr>
            <a:lvl5pPr>
              <a:defRPr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CD9C12-3134-446E-AC8F-C5748BB29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21" y="1681163"/>
            <a:ext cx="5182951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TitlingGothicFB Comp Medium" panose="02000606040000020004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5D9288C-583B-449E-A7C1-4896CE56B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21" y="2505075"/>
            <a:ext cx="5182951" cy="3684588"/>
          </a:xfrm>
        </p:spPr>
        <p:txBody>
          <a:bodyPr/>
          <a:lstStyle>
            <a:lvl1pPr>
              <a:defRPr>
                <a:latin typeface="Gentona Book" panose="00000500000000000000" pitchFamily="50" charset="0"/>
              </a:defRPr>
            </a:lvl1pPr>
            <a:lvl2pPr>
              <a:defRPr>
                <a:latin typeface="Gentona Book" panose="00000500000000000000" pitchFamily="50" charset="0"/>
              </a:defRPr>
            </a:lvl2pPr>
            <a:lvl3pPr>
              <a:defRPr>
                <a:latin typeface="Gentona Book" panose="00000500000000000000" pitchFamily="50" charset="0"/>
              </a:defRPr>
            </a:lvl3pPr>
            <a:lvl4pPr>
              <a:defRPr>
                <a:latin typeface="Gentona Book" panose="00000500000000000000" pitchFamily="50" charset="0"/>
              </a:defRPr>
            </a:lvl4pPr>
            <a:lvl5pPr>
              <a:defRPr>
                <a:latin typeface="Gentona Book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08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4DE7D81-13B8-AF4E-B872-344D1FDA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95160" y="-2087105"/>
            <a:ext cx="8384488" cy="10850515"/>
            <a:chOff x="3890639" y="-2045539"/>
            <a:chExt cx="8193228" cy="1060300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044032-08FC-B844-88A8-08FDA2514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0000"/>
            </a:blip>
            <a:srcRect/>
            <a:stretch/>
          </p:blipFill>
          <p:spPr>
            <a:xfrm>
              <a:off x="3890639" y="-2045539"/>
              <a:ext cx="8193228" cy="1060300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5DAE276-DC3F-7F4D-8C26-D2C187FF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</a:blip>
            <a:srcRect/>
            <a:stretch/>
          </p:blipFill>
          <p:spPr>
            <a:xfrm>
              <a:off x="5173001" y="727132"/>
              <a:ext cx="5641848" cy="4936616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9CD9831-3B3C-754B-A7A8-952190E4C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1106"/>
            <a:ext cx="5583936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accent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D9668E-7616-1345-B7B1-F38998B6A14F}"/>
              </a:ext>
            </a:extLst>
          </p:cNvPr>
          <p:cNvGrpSpPr/>
          <p:nvPr userDrawn="1"/>
        </p:nvGrpSpPr>
        <p:grpSpPr>
          <a:xfrm>
            <a:off x="0" y="6395644"/>
            <a:ext cx="12192000" cy="470922"/>
            <a:chOff x="0" y="6395644"/>
            <a:chExt cx="12192000" cy="4709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D1A3D0-4FC2-BD4B-80E4-B645C00F12C9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A5CA1C-F727-B149-8097-BB1439F16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03686" y="6407383"/>
              <a:ext cx="2094393" cy="4517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923127-1B75-4846-92BD-742131FA4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4110607" y="6395644"/>
              <a:ext cx="2088055" cy="4623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57C875-1102-B04C-856D-45FD7401D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2763387" y="6410995"/>
              <a:ext cx="2040333" cy="450968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B9F0A3-7301-A245-97F5-063935E592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78FD68-5E7A-1A4F-A49A-E4F8F743C2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2306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4FC8ED-44B7-244B-B3D6-A3CE6D0D95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38031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6BDA11F-C7EA-8E41-AB78-A68AE2718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79" y="3680781"/>
            <a:ext cx="5551823" cy="6235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4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 Phoen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5DAE276-DC3F-7F4D-8C26-D2C187FF2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/>
        </p:blipFill>
        <p:spPr>
          <a:xfrm>
            <a:off x="8307457" y="750290"/>
            <a:ext cx="5773549" cy="50518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CD9831-3B3C-754B-A7A8-952190E4C5A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914400" y="1201106"/>
            <a:ext cx="5583936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accent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CD0C7C-CA0B-6D4B-9E66-C56947278E67}"/>
              </a:ext>
            </a:extLst>
          </p:cNvPr>
          <p:cNvGrpSpPr/>
          <p:nvPr userDrawn="1"/>
        </p:nvGrpSpPr>
        <p:grpSpPr>
          <a:xfrm>
            <a:off x="0" y="6395644"/>
            <a:ext cx="12192000" cy="470922"/>
            <a:chOff x="0" y="6395644"/>
            <a:chExt cx="12192000" cy="4709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053998-B21C-2143-A93B-FEA89D63FCCC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813638-BF56-CE47-82B3-C8C80C097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03686" y="6407383"/>
              <a:ext cx="2094393" cy="4517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A11D22-26C3-6F4F-91EA-60BD722F9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110607" y="6395644"/>
              <a:ext cx="2088055" cy="4623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F21B53-CDCF-9E4C-BF0E-51A2355E21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63387" y="6410995"/>
              <a:ext cx="2040333" cy="450968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8463C2-D23C-D848-9189-3E0C7F383A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984FA4-D078-EB4D-B645-CBFB6FE7DD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2306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C149CB-F362-704D-B34F-D4919B1265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38031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6BDA11F-C7EA-8E41-AB78-A68AE2718AE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950579" y="3680781"/>
            <a:ext cx="5551823" cy="6235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73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16ABD3-B0FF-3B4C-8FD0-7EFA69524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11896" y="0"/>
            <a:ext cx="5773549" cy="6400800"/>
            <a:chOff x="5156004" y="0"/>
            <a:chExt cx="5773549" cy="6400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F6E9A7-0B96-9A45-BE03-B02DAC131566}"/>
                </a:ext>
              </a:extLst>
            </p:cNvPr>
            <p:cNvSpPr/>
            <p:nvPr userDrawn="1"/>
          </p:nvSpPr>
          <p:spPr>
            <a:xfrm>
              <a:off x="5303520" y="0"/>
              <a:ext cx="3840480" cy="6400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Helvetica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CBEB3A-B9C1-834D-8C72-39DBB30106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15000"/>
            </a:blip>
            <a:srcRect/>
            <a:stretch/>
          </p:blipFill>
          <p:spPr>
            <a:xfrm>
              <a:off x="5156004" y="750290"/>
              <a:ext cx="5773549" cy="505185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2991CA0-39EA-1545-AEF0-B75C5CE47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1106"/>
            <a:ext cx="5583936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accent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6F5B0B-C9FD-0347-A1C2-1D3B7E62F1ED}"/>
              </a:ext>
            </a:extLst>
          </p:cNvPr>
          <p:cNvGrpSpPr/>
          <p:nvPr userDrawn="1"/>
        </p:nvGrpSpPr>
        <p:grpSpPr>
          <a:xfrm>
            <a:off x="0" y="6395644"/>
            <a:ext cx="12192000" cy="470922"/>
            <a:chOff x="0" y="6395644"/>
            <a:chExt cx="12192000" cy="4709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C818AB-BB6F-E04B-BBFA-A07BE3C4FEB7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13BF5B-E37C-E74A-9F18-110D87EEF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03686" y="6407383"/>
              <a:ext cx="2094393" cy="4517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D653A7-8DDC-9146-936C-D518FF5B25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110607" y="6395644"/>
              <a:ext cx="2088055" cy="4623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311BD60-7275-D64C-9F4F-99B8799AB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63387" y="6410995"/>
              <a:ext cx="2040333" cy="450968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228A89-9676-CC42-BA39-DEE5DFAB9D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B1F78E-824B-5545-8FAB-D9C78DA52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2306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C05EDDD-3185-DA4E-BC25-9F4B4809B5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38031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71327F5D-F3C8-B04A-BB58-B93516C9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79" y="3680781"/>
            <a:ext cx="5551823" cy="6235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97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Grey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CE658D9-D054-3F4C-A92D-31C587025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11896" y="0"/>
            <a:ext cx="5773549" cy="6400800"/>
            <a:chOff x="5156004" y="0"/>
            <a:chExt cx="5773549" cy="6400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1968A1-5801-1E42-B6BA-F3BB96E0DF89}"/>
                </a:ext>
              </a:extLst>
            </p:cNvPr>
            <p:cNvSpPr/>
            <p:nvPr userDrawn="1"/>
          </p:nvSpPr>
          <p:spPr>
            <a:xfrm>
              <a:off x="5303520" y="0"/>
              <a:ext cx="3732588" cy="64008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Helvetica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FE511D-5816-794B-A1B8-B5C1A62FA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0000"/>
            </a:blip>
            <a:srcRect/>
            <a:stretch/>
          </p:blipFill>
          <p:spPr>
            <a:xfrm>
              <a:off x="5156004" y="749809"/>
              <a:ext cx="5773549" cy="505185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BA048696-EA6C-704F-9DD8-BBC1BBCE2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1106"/>
            <a:ext cx="5583936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D550AB-4267-2745-B8A7-471587897BC8}"/>
              </a:ext>
            </a:extLst>
          </p:cNvPr>
          <p:cNvGrpSpPr/>
          <p:nvPr userDrawn="1"/>
        </p:nvGrpSpPr>
        <p:grpSpPr>
          <a:xfrm>
            <a:off x="0" y="6395644"/>
            <a:ext cx="12192000" cy="470922"/>
            <a:chOff x="0" y="6395644"/>
            <a:chExt cx="12192000" cy="47092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A9218E-908A-5D45-ADBF-342BC22CD9DD}"/>
                </a:ext>
              </a:extLst>
            </p:cNvPr>
            <p:cNvSpPr/>
            <p:nvPr userDrawn="1"/>
          </p:nvSpPr>
          <p:spPr>
            <a:xfrm>
              <a:off x="0" y="6400222"/>
              <a:ext cx="12192000" cy="46634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 i="0" dirty="0">
                <a:latin typeface="Helvetica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6B51FA-8094-1142-B844-02A6D5A91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03686" y="6407383"/>
              <a:ext cx="2094393" cy="4517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BCE1E5-92F9-E440-A62D-5E61D450F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110607" y="6395644"/>
              <a:ext cx="2088055" cy="4623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EA80A-CA0F-2D4E-A557-B300352C5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63387" y="6410995"/>
              <a:ext cx="2040333" cy="450968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EA4C7F4-A86F-4345-824D-93F8B6A11C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95648"/>
              <a:ext cx="12192000" cy="0"/>
            </a:xfrm>
            <a:prstGeom prst="line">
              <a:avLst/>
            </a:prstGeom>
            <a:ln w="6350">
              <a:solidFill>
                <a:srgbClr val="D6D6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5A06C-3A86-1544-AE26-F096D3B7E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2306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F234B-1982-6E49-A62B-987E45B9F5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38031" y="6509932"/>
              <a:ext cx="0" cy="2507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273C311C-0F83-4F4C-B006-EF4884A4D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579" y="3680781"/>
            <a:ext cx="5551823" cy="6235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4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40386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97951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9FAE-F3D7-6947-8FA3-A0B2217B9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0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E837-280E-4A48-BF00-38F3360C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7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3D23-1366-D84A-B1EA-8931FBB73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6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2F285-6C7D-2A46-876E-9009B6D85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18D7-D462-4548-A49D-5D678B211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3C6C-73E3-42A3-83A3-6A4C934D233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238560"/>
            <a:ext cx="12198050" cy="628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5882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3" r:id="rId1"/>
    <p:sldLayoutId id="2147486884" r:id="rId2"/>
    <p:sldLayoutId id="2147486885" r:id="rId3"/>
    <p:sldLayoutId id="2147486886" r:id="rId4"/>
    <p:sldLayoutId id="2147486887" r:id="rId5"/>
    <p:sldLayoutId id="2147486888" r:id="rId6"/>
    <p:sldLayoutId id="2147486889" r:id="rId7"/>
    <p:sldLayoutId id="2147486890" r:id="rId8"/>
    <p:sldLayoutId id="2147486891" r:id="rId9"/>
    <p:sldLayoutId id="2147486892" r:id="rId10"/>
    <p:sldLayoutId id="2147486835" r:id="rId11"/>
    <p:sldLayoutId id="2147486836" r:id="rId12"/>
    <p:sldLayoutId id="2147486837" r:id="rId13"/>
    <p:sldLayoutId id="2147486838" r:id="rId14"/>
    <p:sldLayoutId id="2147486843" r:id="rId15"/>
    <p:sldLayoutId id="2147486848" r:id="rId16"/>
    <p:sldLayoutId id="2147486849" r:id="rId17"/>
    <p:sldLayoutId id="2147486851" r:id="rId18"/>
    <p:sldLayoutId id="2147486853" r:id="rId19"/>
    <p:sldLayoutId id="2147486854" r:id="rId20"/>
    <p:sldLayoutId id="2147486855" r:id="rId21"/>
    <p:sldLayoutId id="2147486857" r:id="rId22"/>
    <p:sldLayoutId id="2147486858" r:id="rId23"/>
    <p:sldLayoutId id="2147486859" r:id="rId24"/>
    <p:sldLayoutId id="2147486860" r:id="rId25"/>
    <p:sldLayoutId id="2147486864" r:id="rId26"/>
    <p:sldLayoutId id="2147486865" r:id="rId27"/>
    <p:sldLayoutId id="2147486866" r:id="rId28"/>
    <p:sldLayoutId id="2147486867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Courier New" panose="02070309020205020404" pitchFamily="49" charset="0"/>
        <a:buChar char="o"/>
        <a:defRPr lang="en-US" sz="18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lang="en-US" sz="18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lang="en-US" sz="18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www.wikidoc.org/images/0/0d/Cisplatin-2D.png&amp;imgrefurl=http://www.wikidoc.org/index.php/Cisplatin&amp;h=623&amp;w=1100&amp;sz=33&amp;tbnid=94j-3BW5HcYAKM:&amp;tbnh=85&amp;tbnw=150&amp;prev=/search?q=cisplatin+images&amp;tbm=isch&amp;tbo=u&amp;zoom=1&amp;q=cisplatin+images&amp;hl=en&amp;usg=__XKAx0ZUOSzOn1TgetkaMWuXX7E8=&amp;sa=X&amp;ei=ECDUTb6gBM-tgQep4fSiCw&amp;ved=0CBwQ9QEwA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28600"/>
            <a:ext cx="8229600" cy="3657600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defRPr/>
            </a:pPr>
            <a:b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Long-term Survivorship in Testicular Cancer: The Platinum Study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4457019"/>
            <a:ext cx="10744200" cy="1941859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i="1" dirty="0">
                <a:solidFill>
                  <a:schemeClr val="bg1"/>
                </a:solidFill>
              </a:rPr>
              <a:t>Lois B. Travis, M.D., Sc.D.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i="1" dirty="0">
                <a:solidFill>
                  <a:schemeClr val="bg1"/>
                </a:solidFill>
              </a:rPr>
              <a:t>Lawrence H. Einhorn Professor of Cancer Research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i="1" dirty="0">
                <a:solidFill>
                  <a:schemeClr val="bg1"/>
                </a:solidFill>
              </a:rPr>
              <a:t>Indiana University Simon Comprehensive Cancer Center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i="1" dirty="0">
                <a:solidFill>
                  <a:srgbClr val="00B0F0"/>
                </a:solidFill>
              </a:rPr>
              <a:t>May 31, 2024 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0" y="4038600"/>
            <a:ext cx="12192000" cy="16329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42" y="459122"/>
            <a:ext cx="1974517" cy="19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62213" y="152400"/>
            <a:ext cx="7267575" cy="13525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Platinum Study</a:t>
            </a:r>
            <a:b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Procedures</a:t>
            </a:r>
          </a:p>
        </p:txBody>
      </p:sp>
      <p:cxnSp>
        <p:nvCxnSpPr>
          <p:cNvPr id="68612" name="Straight Connector 6"/>
          <p:cNvCxnSpPr>
            <a:cxnSpLocks noChangeShapeType="1"/>
          </p:cNvCxnSpPr>
          <p:nvPr/>
        </p:nvCxnSpPr>
        <p:spPr bwMode="auto">
          <a:xfrm>
            <a:off x="0" y="1600200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82062"/>
            <a:ext cx="1352840" cy="13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66C9CE8-ECFB-C4FD-E04F-0E47F90CF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966777"/>
              </p:ext>
            </p:extLst>
          </p:nvPr>
        </p:nvGraphicFramePr>
        <p:xfrm>
          <a:off x="647700" y="1771362"/>
          <a:ext cx="108966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68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-2512" y="1875020"/>
            <a:ext cx="12192000" cy="1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29850"/>
            <a:ext cx="701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Cohort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Initial Demographics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2583087"/>
            <a:ext cx="10515600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80" charset="-128"/>
                <a:cs typeface="+mn-cs"/>
              </a:rPr>
              <a:t>Median age, germ cell tumor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ＭＳ Ｐゴシック" pitchFamily="80" charset="-128"/>
              </a:rPr>
              <a:t> diagnosis: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80" charset="-128"/>
                <a:cs typeface="+mn-cs"/>
              </a:rPr>
              <a:t>31 years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80" charset="-128"/>
                <a:cs typeface="+mn-cs"/>
              </a:rPr>
              <a:t>Median age, clinical evaluation: 37 years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80" charset="-128"/>
                <a:cs typeface="+mn-cs"/>
              </a:rPr>
              <a:t>Median time since chemotherapy: 4.7 years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pitchFamily="80" charset="-128"/>
                <a:cs typeface="+mn-cs"/>
              </a:rPr>
              <a:t>N ~ 1,911 at enrollment end (2018)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en-US" sz="2800" dirty="0">
              <a:latin typeface="Arial"/>
              <a:ea typeface="ＭＳ Ｐゴシック" pitchFamily="80" charset="-128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00"/>
              </a:buClr>
              <a:buSzTx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Fung C </a:t>
            </a:r>
            <a:r>
              <a:rPr kumimoji="0" lang="en-US" alt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 Clinical Oncol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2017, Kerns </a:t>
            </a:r>
            <a:r>
              <a:rPr kumimoji="0" lang="en-US" alt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 Clinical Oncol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1C63B352-815D-5978-9B0A-538E96138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2512" y="6096000"/>
            <a:ext cx="12192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8" descr="Chunkit Fung, M.D.">
            <a:extLst>
              <a:ext uri="{FF2B5EF4-FFF2-40B4-BE49-F238E27FC236}">
                <a16:creationId xmlns:a16="http://schemas.microsoft.com/office/drawing/2014/main" id="{C9AFE082-41EC-A713-2E38-C2001B43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6323" r="5325" b="8299"/>
          <a:stretch>
            <a:fillRect/>
          </a:stretch>
        </p:blipFill>
        <p:spPr bwMode="auto">
          <a:xfrm>
            <a:off x="457200" y="92529"/>
            <a:ext cx="1066800" cy="14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86ABF98-671A-3A34-74B4-B5F2F6D0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06912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Chunkit Fung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8E44C-4CA8-1D4A-70E9-6492C1102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71" y="114099"/>
            <a:ext cx="1381729" cy="14494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725B04-90DC-F1A5-DEB8-D64BBCD41762}"/>
              </a:ext>
            </a:extLst>
          </p:cNvPr>
          <p:cNvSpPr txBox="1"/>
          <p:nvPr/>
        </p:nvSpPr>
        <p:spPr>
          <a:xfrm>
            <a:off x="10210800" y="1528282"/>
            <a:ext cx="171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Sarah Kerns</a:t>
            </a:r>
          </a:p>
        </p:txBody>
      </p:sp>
    </p:spTree>
    <p:extLst>
      <p:ext uri="{BB962C8B-B14F-4D97-AF65-F5344CB8AC3E}">
        <p14:creationId xmlns:p14="http://schemas.microsoft.com/office/powerpoint/2010/main" val="280708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80" y="206598"/>
            <a:ext cx="8951841" cy="1154134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Chemotherapy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182484"/>
            <a:ext cx="42687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0" u="sng" dirty="0">
                <a:solidFill>
                  <a:schemeClr val="bg1"/>
                </a:solidFill>
              </a:rPr>
              <a:t>Type of Chemotherapy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0250175"/>
              </p:ext>
            </p:extLst>
          </p:nvPr>
        </p:nvGraphicFramePr>
        <p:xfrm>
          <a:off x="1851717" y="2983652"/>
          <a:ext cx="4155436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2003934"/>
            <a:ext cx="3500515" cy="8369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0" u="sng" dirty="0">
                <a:solidFill>
                  <a:schemeClr val="bg1"/>
                </a:solidFill>
              </a:rPr>
              <a:t>Cumulative Dose of </a:t>
            </a:r>
          </a:p>
          <a:p>
            <a:pPr algn="ctr"/>
            <a:r>
              <a:rPr lang="en-US" sz="2400" b="0" u="sng" dirty="0" err="1">
                <a:solidFill>
                  <a:schemeClr val="bg1"/>
                </a:solidFill>
              </a:rPr>
              <a:t>Cisplatin</a:t>
            </a:r>
            <a:r>
              <a:rPr lang="en-US" sz="2400" b="0" u="sng" dirty="0">
                <a:solidFill>
                  <a:schemeClr val="bg1"/>
                </a:solidFill>
              </a:rPr>
              <a:t> (mg/m</a:t>
            </a:r>
            <a:r>
              <a:rPr lang="en-US" sz="2400" b="0" u="sng" baseline="30000" dirty="0">
                <a:solidFill>
                  <a:schemeClr val="bg1"/>
                </a:solidFill>
              </a:rPr>
              <a:t>2)</a:t>
            </a:r>
            <a:endParaRPr lang="en-US" sz="2400" b="0" u="sng" dirty="0">
              <a:solidFill>
                <a:schemeClr val="bg1"/>
              </a:solidFill>
            </a:endParaRP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-1549" y="1861687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126402"/>
              </p:ext>
            </p:extLst>
          </p:nvPr>
        </p:nvGraphicFramePr>
        <p:xfrm>
          <a:off x="6094451" y="2840858"/>
          <a:ext cx="3960812" cy="378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79FF53-882B-3260-3538-B2A3D6C84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950"/>
            <a:ext cx="1352840" cy="141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71F0A-AC9D-FD63-EB22-B5A181245BE2}"/>
              </a:ext>
            </a:extLst>
          </p:cNvPr>
          <p:cNvSpPr txBox="1"/>
          <p:nvPr/>
        </p:nvSpPr>
        <p:spPr>
          <a:xfrm>
            <a:off x="99115" y="1523133"/>
            <a:ext cx="171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Sarah Kerns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224677-DD58-17AA-46DC-75D7B5F05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160" y="228600"/>
            <a:ext cx="1352840" cy="13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2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36645"/>
              </p:ext>
            </p:extLst>
          </p:nvPr>
        </p:nvGraphicFramePr>
        <p:xfrm>
          <a:off x="1828800" y="1600202"/>
          <a:ext cx="8534400" cy="434546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1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062">
                <a:tc>
                  <a:txBody>
                    <a:bodyPr/>
                    <a:lstStyle/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" marB="9144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Any</a:t>
                      </a:r>
                    </a:p>
                  </a:txBody>
                  <a:tcPr marT="9144" marB="9144" anchor="b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Grade 1</a:t>
                      </a:r>
                    </a:p>
                  </a:txBody>
                  <a:tcPr marT="9144" marB="9144" anchor="b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Grade 2</a:t>
                      </a:r>
                    </a:p>
                  </a:txBody>
                  <a:tcPr marT="9144" marB="9144" anchor="b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Grade 3</a:t>
                      </a:r>
                    </a:p>
                  </a:txBody>
                  <a:tcPr marT="9144" marB="9144" anchor="b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Grade 4</a:t>
                      </a:r>
                    </a:p>
                  </a:txBody>
                  <a:tcPr marT="9144" marB="9144" anchor="b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Obesity</a:t>
                      </a:r>
                    </a:p>
                  </a:txBody>
                  <a:tcPr marT="9144" marB="9144" anchor="ctr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868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(72%)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NA*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506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(42%)</a:t>
                      </a:r>
                    </a:p>
                  </a:txBody>
                  <a:tcPr marT="9144" marB="9144" anchor="ctr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315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(26%)</a:t>
                      </a:r>
                    </a:p>
                  </a:txBody>
                  <a:tcPr marT="9144" marB="9144" anchor="ctr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47</a:t>
                      </a:r>
                    </a:p>
                    <a:p>
                      <a:pPr algn="ctr"/>
                      <a:r>
                        <a:rPr lang="en-US" sz="1800" i="1" dirty="0">
                          <a:latin typeface="Arial"/>
                          <a:cs typeface="Arial"/>
                        </a:rPr>
                        <a:t>(4%)</a:t>
                      </a:r>
                    </a:p>
                  </a:txBody>
                  <a:tcPr marT="9144" marB="9144" anchor="ctr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Peripheral sensory neuropathy</a:t>
                      </a:r>
                    </a:p>
                  </a:txBody>
                  <a:tcPr marT="9144" marB="9144" anchor="ctr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683 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(56%)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344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(28%)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176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(15%)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163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(13%)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4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Tinnitus</a:t>
                      </a:r>
                    </a:p>
                  </a:txBody>
                  <a:tcPr marT="9144" marB="9144" anchor="ctr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481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(40%)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304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(25%)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86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latin typeface="Arial"/>
                          <a:cs typeface="Arial"/>
                        </a:rPr>
                        <a:t>(7%)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91 </a:t>
                      </a:r>
                    </a:p>
                    <a:p>
                      <a:pPr algn="ctr"/>
                      <a:r>
                        <a:rPr lang="en-US" sz="1800" i="1" dirty="0">
                          <a:latin typeface="Arial"/>
                          <a:cs typeface="Arial"/>
                        </a:rPr>
                        <a:t>(8%)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4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Hearing loss</a:t>
                      </a:r>
                    </a:p>
                  </a:txBody>
                  <a:tcPr marT="9144" marB="9144" anchor="ctr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476 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(39%)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297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(25%)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164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(14%)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15 </a:t>
                      </a:r>
                    </a:p>
                    <a:p>
                      <a:pPr algn="ctr"/>
                      <a:r>
                        <a:rPr lang="en-US" sz="1800" i="1" dirty="0">
                          <a:latin typeface="Arial"/>
                          <a:cs typeface="Arial"/>
                        </a:rPr>
                        <a:t>(1.2%)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0 </a:t>
                      </a:r>
                    </a:p>
                    <a:p>
                      <a:pPr algn="ctr"/>
                      <a:r>
                        <a:rPr lang="en-US" sz="1800" i="1" dirty="0">
                          <a:latin typeface="Arial"/>
                          <a:cs typeface="Arial"/>
                        </a:rPr>
                        <a:t>(0%)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4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Raynaud phenomenon</a:t>
                      </a:r>
                    </a:p>
                  </a:txBody>
                  <a:tcPr marT="9144" marB="9144" anchor="ctr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405 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(33%)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189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latin typeface="Arial"/>
                          <a:cs typeface="Arial"/>
                        </a:rPr>
                        <a:t>(16%)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105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(9%)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111</a:t>
                      </a:r>
                    </a:p>
                    <a:p>
                      <a:pPr algn="ctr"/>
                      <a:r>
                        <a:rPr lang="en-US" sz="1800" i="1" dirty="0">
                          <a:latin typeface="Arial"/>
                          <a:cs typeface="Arial"/>
                        </a:rPr>
                        <a:t>(9%)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NA</a:t>
                      </a:r>
                      <a:endParaRPr lang="en-US" sz="1800" i="1" dirty="0">
                        <a:latin typeface="Arial"/>
                        <a:cs typeface="Arial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4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Erectile dysfunction</a:t>
                      </a:r>
                    </a:p>
                  </a:txBody>
                  <a:tcPr marT="9144" marB="9144" anchor="ctr"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345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(28%)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193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(16%)</a:t>
                      </a:r>
                    </a:p>
                  </a:txBody>
                  <a:tcPr marT="9144" marB="9144" anchor="ctr">
                    <a:lnL w="76200" cap="flat" cmpd="sng" algn="ctr">
                      <a:solidFill>
                        <a:srgbClr val="0D1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152 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(13%)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marT="9144" marB="9144"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1" y="5945670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Arial"/>
              </a:rPr>
              <a:t>* NA, not applicable</a:t>
            </a:r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C30E4FB1-B10C-472A-8AF6-FB0BFCEEE6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275190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5AF56C4-63B4-F5FF-9F9A-EE73CF251C95}"/>
              </a:ext>
            </a:extLst>
          </p:cNvPr>
          <p:cNvSpPr txBox="1">
            <a:spLocks/>
          </p:cNvSpPr>
          <p:nvPr/>
        </p:nvSpPr>
        <p:spPr>
          <a:xfrm>
            <a:off x="1620080" y="206598"/>
            <a:ext cx="8951841" cy="115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</a:rPr>
              <a:t>Most Frequent Health Outcomes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6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49354" y="4357012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D1F40"/>
                </a:solidFill>
                <a:ea typeface="ＭＳ Ｐゴシック" charset="0"/>
              </a:rPr>
              <a:t>8.3%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0361" y="4610497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D1F40"/>
                </a:solidFill>
                <a:ea typeface="ＭＳ Ｐゴシック" charset="0"/>
              </a:rPr>
              <a:t>2.5%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7420" y="1741726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D1F40"/>
                </a:solidFill>
                <a:ea typeface="ＭＳ Ｐゴシック" charset="0"/>
              </a:rPr>
              <a:t>68.7%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3508" y="385744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D1F40"/>
                </a:solidFill>
                <a:ea typeface="ＭＳ Ｐゴシック" charset="0"/>
              </a:rPr>
              <a:t>20.0%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6422" y="4690984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hangingPunct="1"/>
            <a:r>
              <a:rPr lang="en-US" sz="1800" dirty="0">
                <a:solidFill>
                  <a:srgbClr val="0D1F40"/>
                </a:solidFill>
                <a:ea typeface="ＭＳ Ｐゴシック" charset="0"/>
              </a:rPr>
              <a:t>0.5%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0157" y="1572449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68.7%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91405" y="4420637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20.0%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27225" y="5531003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0.5%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5763" y="5138281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8.3%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3693"/>
              </p:ext>
            </p:extLst>
          </p:nvPr>
        </p:nvGraphicFramePr>
        <p:xfrm>
          <a:off x="2362200" y="1572450"/>
          <a:ext cx="7543800" cy="47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B1122BC-72C5-B0C9-8BBE-C7AE2E4FCC3E}"/>
              </a:ext>
            </a:extLst>
          </p:cNvPr>
          <p:cNvSpPr/>
          <p:nvPr/>
        </p:nvSpPr>
        <p:spPr bwMode="auto">
          <a:xfrm>
            <a:off x="7086600" y="3274443"/>
            <a:ext cx="2743200" cy="2669157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4B9FC01-23B2-03F6-2EB0-15354B059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71600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99E682D-0DFA-47C4-06EC-372DB4F28AC8}"/>
              </a:ext>
            </a:extLst>
          </p:cNvPr>
          <p:cNvSpPr txBox="1">
            <a:spLocks/>
          </p:cNvSpPr>
          <p:nvPr/>
        </p:nvSpPr>
        <p:spPr>
          <a:xfrm>
            <a:off x="1620080" y="206598"/>
            <a:ext cx="8951841" cy="115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</a:rPr>
              <a:t>Cumulative Burden of Morbidity (CBM) Results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6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601200" cy="1401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Relationship of CBM with Platinum Dose Restricted to Cisplatin-Related Toxicities*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6176484"/>
              </p:ext>
            </p:extLst>
          </p:nvPr>
        </p:nvGraphicFramePr>
        <p:xfrm>
          <a:off x="1944624" y="2286000"/>
          <a:ext cx="8302752" cy="18470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544">
                <a:tc>
                  <a:txBody>
                    <a:bodyPr/>
                    <a:lstStyle/>
                    <a:p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marL="68580" marR="68580" marT="6858" marB="685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/>
                          <a:cs typeface="Arial"/>
                        </a:rPr>
                        <a:t>Odds Ratio</a:t>
                      </a:r>
                    </a:p>
                    <a:p>
                      <a:pPr algn="ctr"/>
                      <a:r>
                        <a:rPr lang="en-US" sz="2200" dirty="0">
                          <a:latin typeface="Arial"/>
                          <a:cs typeface="Arial"/>
                        </a:rPr>
                        <a:t>(95% CI)**</a:t>
                      </a:r>
                    </a:p>
                  </a:txBody>
                  <a:tcPr marL="68580" marR="68580" marT="6858" marB="685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/>
                          <a:cs typeface="Arial"/>
                        </a:rPr>
                        <a:t>P-value</a:t>
                      </a:r>
                    </a:p>
                  </a:txBody>
                  <a:tcPr marL="68580" marR="68580" marT="6858" marB="6858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/>
                          <a:cs typeface="Arial"/>
                        </a:rPr>
                        <a:t>Cumulative cisplatin dose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(per 100 mg/m</a:t>
                      </a:r>
                      <a:r>
                        <a:rPr lang="en-US" sz="1800" baseline="30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68580" marR="68580" marT="6858" marB="685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/>
                          <a:cs typeface="Arial"/>
                        </a:rPr>
                        <a:t>1.29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latin typeface="Arial"/>
                          <a:cs typeface="Arial"/>
                        </a:rPr>
                        <a:t>(1.09</a:t>
                      </a:r>
                      <a:r>
                        <a:rPr lang="en-US" sz="1800" i="1" baseline="0" dirty="0">
                          <a:latin typeface="Arial"/>
                          <a:cs typeface="Arial"/>
                        </a:rPr>
                        <a:t> –</a:t>
                      </a:r>
                      <a:r>
                        <a:rPr lang="en-US" sz="1800" i="1" dirty="0">
                          <a:latin typeface="Arial"/>
                          <a:cs typeface="Arial"/>
                        </a:rPr>
                        <a:t> 1.52)</a:t>
                      </a:r>
                    </a:p>
                  </a:txBody>
                  <a:tcPr marL="68580" marR="68580" marT="6858" marB="685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/>
                          <a:cs typeface="Arial"/>
                        </a:rPr>
                        <a:t>0.003</a:t>
                      </a:r>
                    </a:p>
                  </a:txBody>
                  <a:tcPr marL="68580" marR="68580" marT="6858" marB="6858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80138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hangingPunct="1"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a typeface="ＭＳ Ｐゴシック" charset="0"/>
              </a:rPr>
              <a:t>* Includes peripheral sensory neuropathy, hearing loss, tinnitus, and chronic renal disease</a:t>
            </a:r>
          </a:p>
          <a:p>
            <a:pPr defTabSz="342900" eaLnBrk="1" hangingPunct="1"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a typeface="ＭＳ Ｐゴシック" charset="0"/>
              </a:rPr>
              <a:t>** Adjusted for age at evaluation and bleomycin use</a:t>
            </a: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0" y="1828800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0" y="5528953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8832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1455"/>
            <a:ext cx="8229600" cy="148558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Multivariate Model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Factors Related to CBM Score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7008418"/>
              </p:ext>
            </p:extLst>
          </p:nvPr>
        </p:nvGraphicFramePr>
        <p:xfrm>
          <a:off x="2011691" y="1806575"/>
          <a:ext cx="8168619" cy="41422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1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032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6858" marB="685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Odds Ratio </a:t>
                      </a:r>
                    </a:p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(95% CI)</a:t>
                      </a:r>
                    </a:p>
                  </a:txBody>
                  <a:tcPr marL="68580" marR="68580" marT="6858" marB="685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 P-value</a:t>
                      </a:r>
                    </a:p>
                  </a:txBody>
                  <a:tcPr marL="68580" marR="68580" marT="6858" marB="6858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Age at evaluation (per  5 years)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1.18 (1.10-1.26)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&lt;0.001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Asian (vs. white)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0.41 (0.23-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0.72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0.002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7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Less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than college education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Arial"/>
                          <a:cs typeface="Arial"/>
                        </a:rPr>
                        <a:t>(vs. college or post college)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1.44 (1.11-1.87)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0.006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isability leave (vs.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employed)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3.53 (1.57-7.95)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0.002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Current or former smoking (vs. never)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1.28 (1.02-1.63)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0.037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4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Vigorous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physical activity (yes vs. no)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0.68 (0.52-0.89)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0.004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8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EPx4 (vs. BEPx3)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1.09 (0.75-1.60)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0.650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6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BEPx4 (vs. BEPx3)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/>
                        </a:rPr>
                        <a:t>1.44 (1.04-1.98) 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/>
                        </a:rPr>
                        <a:t>0.028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61270"/>
                  </a:ext>
                </a:extLst>
              </a:tr>
              <a:tr h="3654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VIPx4 (vs. BEPx3)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1.96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(1.04-3.71)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0.039</a:t>
                      </a:r>
                    </a:p>
                  </a:txBody>
                  <a:tcPr marL="68580" marR="68580" marT="6858" marB="685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31468"/>
                  </a:ext>
                </a:extLst>
              </a:tr>
            </a:tbl>
          </a:graphicData>
        </a:graphic>
      </p:graphicFrame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00202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6172200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685800" y="6395594"/>
            <a:ext cx="51911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*From Kerns S, Fung C…Travis LB. </a:t>
            </a:r>
            <a:r>
              <a:rPr lang="en-US" sz="1300" u="sng" dirty="0">
                <a:solidFill>
                  <a:srgbClr val="FFFFFF"/>
                </a:solidFill>
              </a:rPr>
              <a:t>J </a:t>
            </a:r>
            <a:r>
              <a:rPr lang="en-US" sz="1300" u="sng" dirty="0" err="1">
                <a:solidFill>
                  <a:srgbClr val="FFFFFF"/>
                </a:solidFill>
              </a:rPr>
              <a:t>Clin</a:t>
            </a:r>
            <a:r>
              <a:rPr lang="en-US" sz="1300" u="sng" dirty="0">
                <a:solidFill>
                  <a:srgbClr val="FFFFFF"/>
                </a:solidFill>
              </a:rPr>
              <a:t> </a:t>
            </a:r>
            <a:r>
              <a:rPr lang="en-US" sz="1300" u="sng" dirty="0" err="1">
                <a:solidFill>
                  <a:srgbClr val="FFFFFF"/>
                </a:solidFill>
              </a:rPr>
              <a:t>Oncol</a:t>
            </a:r>
            <a:r>
              <a:rPr lang="en-US" sz="1300" u="sng" dirty="0">
                <a:solidFill>
                  <a:srgbClr val="FFFFFF"/>
                </a:solidFill>
              </a:rPr>
              <a:t> </a:t>
            </a:r>
            <a:r>
              <a:rPr lang="en-US" sz="1300" dirty="0">
                <a:solidFill>
                  <a:srgbClr val="FFFFFF"/>
                </a:solidFill>
              </a:rPr>
              <a:t>2018.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1932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00100" y="2154352"/>
            <a:ext cx="10591800" cy="35606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8463" indent="-398463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80% pts: ASHA-defined hearing loss</a:t>
            </a:r>
          </a:p>
          <a:p>
            <a:pPr marL="398463" indent="-398463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Stat. significant relationships between cumulative cisplatin dose and hearing loss at each of 4, 6, 8, 10, 12 kHz</a:t>
            </a:r>
          </a:p>
          <a:p>
            <a:pPr marL="398463" indent="-398463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/>
              </a:rPr>
              <a:t>Every 100 mg/m</a:t>
            </a:r>
            <a:r>
              <a:rPr lang="en-US" altLang="en-US" sz="2800" baseline="30000" dirty="0">
                <a:latin typeface="Arial"/>
              </a:rPr>
              <a:t>2</a:t>
            </a:r>
            <a:r>
              <a:rPr lang="en-US" altLang="en-US" sz="2800" dirty="0">
                <a:latin typeface="Arial"/>
              </a:rPr>
              <a:t> increase in cumulative cisplatin dose: 3.3-dB decline in overall hearing threshold </a:t>
            </a: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(4-12 kHz,  P &lt; 0.001)  </a:t>
            </a:r>
          </a:p>
          <a:p>
            <a:pPr marL="398463" indent="-398463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Tinnitus: 40% patients; related to reduced hearing thresholds (P &lt; 4.9 X 10</a:t>
            </a:r>
            <a:r>
              <a:rPr lang="en-US" altLang="en-US" sz="2800" baseline="30000" dirty="0">
                <a:solidFill>
                  <a:srgbClr val="FFFFFF"/>
                </a:solidFill>
                <a:latin typeface="Arial"/>
              </a:rPr>
              <a:t>-9</a:t>
            </a: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6114081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11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</a:pPr>
            <a:r>
              <a:rPr lang="en-US" altLang="en-US" sz="1600" dirty="0">
                <a:solidFill>
                  <a:srgbClr val="FFFFFF"/>
                </a:solidFill>
                <a:latin typeface="Arial"/>
              </a:rPr>
              <a:t>*Frisina, Wheeler …Travis: </a:t>
            </a:r>
            <a:r>
              <a:rPr lang="en-US" altLang="en-US" sz="1600" u="sng" dirty="0">
                <a:solidFill>
                  <a:srgbClr val="FFFFFF"/>
                </a:solidFill>
                <a:latin typeface="Arial"/>
              </a:rPr>
              <a:t>J Clin Oncol</a:t>
            </a:r>
            <a:r>
              <a:rPr lang="en-US" altLang="en-US" sz="1600" dirty="0">
                <a:solidFill>
                  <a:srgbClr val="FFFFFF"/>
                </a:solidFill>
                <a:latin typeface="Arial"/>
              </a:rPr>
              <a:t>, 8/10/16 with Editorial –  includes first 488 enrolled patients. ASHA, American Speech Language Hearing Association.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7278" y="533400"/>
            <a:ext cx="8208722" cy="12493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Comprehensive Audiometry*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JCO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1981200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>
            <a:off x="0" y="5991864"/>
            <a:ext cx="12192000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08F2CA-9C9C-3C62-C905-740D6B8C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3" y="75375"/>
            <a:ext cx="1084707" cy="1484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A294A-8ADE-CDFF-A258-3D08743C0C3C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Robert Frisina</a:t>
            </a:r>
          </a:p>
        </p:txBody>
      </p:sp>
    </p:spTree>
    <p:extLst>
      <p:ext uri="{BB962C8B-B14F-4D97-AF65-F5344CB8AC3E}">
        <p14:creationId xmlns:p14="http://schemas.microsoft.com/office/powerpoint/2010/main" val="174391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2130403"/>
            <a:ext cx="11277600" cy="3736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9250" indent="-34925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1 in 5: severe-to-profound ASHA-defined hearing loss (HL)</a:t>
            </a:r>
          </a:p>
          <a:p>
            <a:pPr marL="600075" lvl="1" indent="-257175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Lifetime costs to society for person with severe-to-profound HL (onset age 18-44): about $453,000**</a:t>
            </a:r>
          </a:p>
          <a:p>
            <a:pPr marL="349250" indent="-34925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Other risk factors</a:t>
            </a:r>
          </a:p>
          <a:p>
            <a:pPr marL="806450" lvl="1" indent="-34925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Hypertension (P = 0.007) </a:t>
            </a:r>
          </a:p>
          <a:p>
            <a:pPr marL="600075" marR="0" lvl="1" indent="-257175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  Current or ever smoking (P = 0.079 and 0.095, respectively)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Audiometric and self-reported HL are correlated (P &lt; 0.001)***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6450" lvl="1" indent="-34925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endParaRPr lang="en-US" altLang="en-US" sz="28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1926429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 flipV="1">
            <a:off x="0" y="6010976"/>
            <a:ext cx="12192000" cy="2152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9E67FE71-78E0-1C02-D773-772890FA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98C9F-33F4-9A8B-4756-2D4B119B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3" y="75375"/>
            <a:ext cx="1084707" cy="1484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C5349-DE85-D6C5-BADD-C4A28B0358FD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Robert Frisina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DBB00-40A8-7631-6EB2-280F0F2447F7}"/>
              </a:ext>
            </a:extLst>
          </p:cNvPr>
          <p:cNvSpPr txBox="1"/>
          <p:nvPr/>
        </p:nvSpPr>
        <p:spPr>
          <a:xfrm>
            <a:off x="304800" y="6114081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11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</a:pPr>
            <a:r>
              <a:rPr lang="en-US" altLang="en-US" sz="1600" dirty="0">
                <a:solidFill>
                  <a:srgbClr val="FFFFFF"/>
                </a:solidFill>
                <a:latin typeface="Arial"/>
              </a:rPr>
              <a:t>*Frisina: </a:t>
            </a:r>
            <a:r>
              <a:rPr lang="en-US" altLang="en-US" sz="1600" u="sng" dirty="0">
                <a:solidFill>
                  <a:srgbClr val="FFFFFF"/>
                </a:solidFill>
                <a:latin typeface="Arial"/>
              </a:rPr>
              <a:t>J Clin Oncol</a:t>
            </a:r>
            <a:r>
              <a:rPr lang="en-US" altLang="en-US" sz="1600" dirty="0">
                <a:solidFill>
                  <a:srgbClr val="FFFFFF"/>
                </a:solidFill>
                <a:latin typeface="Arial"/>
              </a:rPr>
              <a:t>, 2016 with Editorial –  includes first 488 enrolled patients. ASHA, Amer. Speech Language Hearing Assoc. **Most costs (67%) due to reduced work productivity (Mohr PE 2000). *** Sanchez JCO 2023.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C0B4D-DDD6-19C0-2815-6B90FB9111F8}"/>
              </a:ext>
            </a:extLst>
          </p:cNvPr>
          <p:cNvSpPr/>
          <p:nvPr/>
        </p:nvSpPr>
        <p:spPr>
          <a:xfrm>
            <a:off x="1697278" y="533400"/>
            <a:ext cx="8208722" cy="12493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Comprehensive Audiometry*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JCO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 and 2023</a:t>
            </a:r>
          </a:p>
        </p:txBody>
      </p:sp>
    </p:spTree>
    <p:extLst>
      <p:ext uri="{BB962C8B-B14F-4D97-AF65-F5344CB8AC3E}">
        <p14:creationId xmlns:p14="http://schemas.microsoft.com/office/powerpoint/2010/main" val="247765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126289"/>
            <a:ext cx="11582400" cy="4045911"/>
          </a:xfrm>
          <a:prstGeom prst="rect">
            <a:avLst/>
          </a:prstGeom>
          <a:noFill/>
          <a:ln w="571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noAutofit/>
          </a:bodyPr>
          <a:lstStyle/>
          <a:p>
            <a:pPr marL="342900" indent="-4572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Self-reported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hearing loss (HL)*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Dose-dependent: RR = 1.9/100 mg/m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cisplatin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 &lt;</a:t>
            </a: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0.05)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Hypercholesterolemia: OR = 3.5; P=0.007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history of HL &lt; age 60: OR = 2.9; P=0.07</a:t>
            </a:r>
          </a:p>
          <a:p>
            <a:pPr marL="342900" indent="-4572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Tinnitus** </a:t>
            </a:r>
          </a:p>
          <a:p>
            <a:pPr marL="800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Dose-dependent: RR = 1.4/100 mg/m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cisplatin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0.007)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Tx/>
              <a:buChar char="•"/>
            </a:pPr>
            <a:r>
              <a:rPr lang="en-US" altLang="en-US" sz="2800" dirty="0">
                <a:solidFill>
                  <a:prstClr val="white"/>
                </a:solidFill>
              </a:rPr>
              <a:t>  400 vs 300 mg/m</a:t>
            </a:r>
            <a:r>
              <a:rPr lang="en-US" altLang="en-US" sz="2800" baseline="30000" dirty="0">
                <a:solidFill>
                  <a:prstClr val="white"/>
                </a:solidFill>
              </a:rPr>
              <a:t>2</a:t>
            </a:r>
            <a:r>
              <a:rPr lang="en-US" altLang="en-US" sz="2800" dirty="0">
                <a:solidFill>
                  <a:prstClr val="white"/>
                </a:solidFill>
              </a:rPr>
              <a:t> (OR = 1.14; P &lt; 0.05)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lang="en-US" altLang="en-US" sz="2800" dirty="0">
              <a:solidFill>
                <a:prstClr val="white"/>
              </a:solidFill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Tx/>
              <a:buChar char="•"/>
            </a:pPr>
            <a:r>
              <a:rPr lang="en-US" altLang="en-US" sz="2800" dirty="0">
                <a:solidFill>
                  <a:prstClr val="white"/>
                </a:solidFill>
              </a:rPr>
              <a:t>  </a:t>
            </a:r>
            <a:r>
              <a:rPr lang="en-US" altLang="en-US" sz="2800" dirty="0">
                <a:solidFill>
                  <a:schemeClr val="bg1"/>
                </a:solidFill>
              </a:rPr>
              <a:t>&gt; 400 mg/m</a:t>
            </a:r>
            <a:r>
              <a:rPr lang="en-US" altLang="en-US" sz="2800" baseline="30000" dirty="0">
                <a:solidFill>
                  <a:schemeClr val="bg1"/>
                </a:solidFill>
              </a:rPr>
              <a:t>2</a:t>
            </a:r>
            <a:r>
              <a:rPr lang="en-US" altLang="en-US" sz="2800" dirty="0">
                <a:solidFill>
                  <a:schemeClr val="bg1"/>
                </a:solidFill>
              </a:rPr>
              <a:t> (OR = 2.6; P &lt; 0.05)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1981200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 flipV="1">
            <a:off x="0" y="6074480"/>
            <a:ext cx="12192000" cy="2152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9E67FE71-78E0-1C02-D773-772890FA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98C9F-33F4-9A8B-4756-2D4B119B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3" y="75375"/>
            <a:ext cx="1084707" cy="1484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C5349-DE85-D6C5-BADD-C4A28B0358FD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Robert Frisina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DBB00-40A8-7631-6EB2-280F0F2447F7}"/>
              </a:ext>
            </a:extLst>
          </p:cNvPr>
          <p:cNvSpPr txBox="1"/>
          <p:nvPr/>
        </p:nvSpPr>
        <p:spPr>
          <a:xfrm>
            <a:off x="228600" y="6193720"/>
            <a:ext cx="1165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11" marR="0" lvl="0" indent="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*Sanchez Frisina JCS 2023. Self-reported HL. N=145, longitudinal study. **El-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Charif</a:t>
            </a:r>
            <a:r>
              <a:rPr lang="en-US" altLang="en-US" sz="1600" dirty="0">
                <a:solidFill>
                  <a:srgbClr val="FFFFFF"/>
                </a:solidFill>
                <a:latin typeface="Arial"/>
              </a:rPr>
              <a:t> Travis Dolan CCR 2019 (N=762)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0F104-19E8-848B-E4A4-5CE662996723}"/>
              </a:ext>
            </a:extLst>
          </p:cNvPr>
          <p:cNvSpPr/>
          <p:nvPr/>
        </p:nvSpPr>
        <p:spPr>
          <a:xfrm>
            <a:off x="1777538" y="516024"/>
            <a:ext cx="8208722" cy="11963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Sel</a:t>
            </a:r>
            <a:r>
              <a:rPr lang="en-US" sz="3500" b="1" dirty="0"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f-Reported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Hearing Loss</a:t>
            </a:r>
            <a:r>
              <a:rPr lang="en-US" sz="3500" b="1" dirty="0"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Tinnitus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Risk Factors</a:t>
            </a:r>
          </a:p>
        </p:txBody>
      </p:sp>
    </p:spTree>
    <p:extLst>
      <p:ext uri="{BB962C8B-B14F-4D97-AF65-F5344CB8AC3E}">
        <p14:creationId xmlns:p14="http://schemas.microsoft.com/office/powerpoint/2010/main" val="110975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993106" y="381000"/>
            <a:ext cx="8205788" cy="990600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FFFF00"/>
                </a:solidFill>
                <a:ea typeface="Arial" charset="0"/>
                <a:cs typeface="Arial" charset="0"/>
              </a:rPr>
              <a:t>Disclosures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371600"/>
            <a:ext cx="12192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71600" y="2057404"/>
            <a:ext cx="10591800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16038" lvl="2" indent="-349250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Wingdings" charset="2"/>
              <a:buChar char="§"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15938" marR="0" lvl="0" indent="-3492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I have no disclosures or conflicts of interest.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0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2130403"/>
            <a:ext cx="11277600" cy="3736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>
                <a:solidFill>
                  <a:schemeClr val="bg1"/>
                </a:solidFill>
                <a:latin typeface="Arial"/>
              </a:rPr>
              <a:t>Hypercholesterolemia: OR = 1.8; 95% CI 1.1-2.8 </a:t>
            </a:r>
          </a:p>
          <a:p>
            <a:pPr marL="457200" indent="-4572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Hypertension: OR =</a:t>
            </a:r>
            <a:r>
              <a:rPr lang="en-US" altLang="en-US" dirty="0">
                <a:solidFill>
                  <a:schemeClr val="bg1"/>
                </a:solidFill>
                <a:latin typeface="Arial"/>
              </a:rPr>
              <a:t> 2.6; 95% CI 1.7-4.0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Arial"/>
              </a:rPr>
              <a:t>M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odifiable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risk factors 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chemeClr val="bg1"/>
                </a:solidFill>
                <a:latin typeface="Arial"/>
              </a:rPr>
              <a:t>Chronic smoking: OR = 2.0; 95% CI 1.2-3.3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chemeClr val="bg1"/>
                </a:solidFill>
                <a:latin typeface="Arial"/>
              </a:rPr>
              <a:t>Current smoking: OR = 1.6; 95% </a:t>
            </a:r>
            <a:r>
              <a:rPr lang="en-US" altLang="en-US">
                <a:solidFill>
                  <a:schemeClr val="bg1"/>
                </a:solidFill>
                <a:latin typeface="Arial"/>
              </a:rPr>
              <a:t>CI 1.02-2.6 </a:t>
            </a:r>
            <a:endParaRPr lang="en-US" altLang="en-US" dirty="0">
              <a:solidFill>
                <a:schemeClr val="bg1"/>
              </a:solidFill>
              <a:latin typeface="Arial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Noise exposure:  OR  = 1.5; 95% 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 1.1-1.8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1981200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9E67FE71-78E0-1C02-D773-772890FA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E0F104-19E8-848B-E4A4-5CE662996723}"/>
              </a:ext>
            </a:extLst>
          </p:cNvPr>
          <p:cNvSpPr/>
          <p:nvPr/>
        </p:nvSpPr>
        <p:spPr>
          <a:xfrm>
            <a:off x="1697278" y="366188"/>
            <a:ext cx="8208722" cy="14626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Tinnitus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Multivariate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E7160-9416-F061-09AE-F8C5B9708849}"/>
              </a:ext>
            </a:extLst>
          </p:cNvPr>
          <p:cNvSpPr txBox="1"/>
          <p:nvPr/>
        </p:nvSpPr>
        <p:spPr>
          <a:xfrm>
            <a:off x="381000" y="6096000"/>
            <a:ext cx="1157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Zhang X, et.al. Pharmacogenomics of Cisplatin-Induced Neurotoxicities: Hearing Loss, Tinnitus and Peripheral Sensory Neuropathy. Cancer Medicine, 11: 2801-2816, 2022. N= 1,680 patients.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8B67CA07-9BF3-0944-096F-478B17BC74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2274" y="6000688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A708C0-2A6B-82C8-ADFC-D51997B20BD3}"/>
              </a:ext>
            </a:extLst>
          </p:cNvPr>
          <p:cNvSpPr txBox="1"/>
          <p:nvPr/>
        </p:nvSpPr>
        <p:spPr>
          <a:xfrm>
            <a:off x="119742" y="1524000"/>
            <a:ext cx="23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Dr. Eileen Dolan</a:t>
            </a:r>
          </a:p>
        </p:txBody>
      </p:sp>
      <p:pic>
        <p:nvPicPr>
          <p:cNvPr id="10" name="Picture 9" descr="A person wearing a necklace&#10;&#10;Description automatically generated">
            <a:extLst>
              <a:ext uri="{FF2B5EF4-FFF2-40B4-BE49-F238E27FC236}">
                <a16:creationId xmlns:a16="http://schemas.microsoft.com/office/drawing/2014/main" id="{7849E70F-2E98-6836-A336-83CCC31E9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5323" r="14285" b="14073"/>
          <a:stretch/>
        </p:blipFill>
        <p:spPr>
          <a:xfrm>
            <a:off x="502920" y="83529"/>
            <a:ext cx="1047539" cy="14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54881" y="2209800"/>
            <a:ext cx="10282238" cy="3657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4572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M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odifiable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risk factors </a:t>
            </a:r>
          </a:p>
          <a:p>
            <a:pPr marL="800100" lvl="2" indent="-3429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Excess drinking: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=  1.4; 95% CI 1.4-1.9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smoking: OR =  2.1; 95%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 1.5-2.9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4572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Hypertension: OR =  1.9; 95% CI</a:t>
            </a:r>
            <a:r>
              <a:rPr lang="en-US" altLang="en-US" sz="2800">
                <a:solidFill>
                  <a:srgbClr val="FFFFFF"/>
                </a:solidFill>
                <a:latin typeface="Arial"/>
              </a:rPr>
              <a:t>: 1.4-2.5</a:t>
            </a:r>
            <a:endParaRPr lang="en-US" altLang="en-US" sz="2800" dirty="0">
              <a:solidFill>
                <a:srgbClr val="FFFFFF"/>
              </a:solidFill>
              <a:latin typeface="Arial"/>
            </a:endParaRPr>
          </a:p>
          <a:p>
            <a:pPr lvl="1" indent="-457200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 with weight gain since testicular cancer diagnosis (P=0.004)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1926429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 flipV="1">
            <a:off x="0" y="6010976"/>
            <a:ext cx="12192000" cy="2152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9E67FE71-78E0-1C02-D773-772890FA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E0F104-19E8-848B-E4A4-5CE662996723}"/>
              </a:ext>
            </a:extLst>
          </p:cNvPr>
          <p:cNvSpPr/>
          <p:nvPr/>
        </p:nvSpPr>
        <p:spPr>
          <a:xfrm>
            <a:off x="1697278" y="366188"/>
            <a:ext cx="8208722" cy="14626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Neuropathy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Multivariate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DF76E-D1B2-0A15-CBA1-84549FFCAC43}"/>
              </a:ext>
            </a:extLst>
          </p:cNvPr>
          <p:cNvSpPr txBox="1"/>
          <p:nvPr/>
        </p:nvSpPr>
        <p:spPr>
          <a:xfrm>
            <a:off x="381000" y="6172200"/>
            <a:ext cx="1157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Zhang X, Dolan. Pharmacogenomics of Cisplatin-Induced Neurotoxicities:  </a:t>
            </a:r>
            <a:r>
              <a:rPr lang="sv-SE" sz="1400" u="sng" dirty="0">
                <a:solidFill>
                  <a:schemeClr val="bg1"/>
                </a:solidFill>
              </a:rPr>
              <a:t>Hearing Loss, Tinnitus and Peripheral Sensory Neuropat</a:t>
            </a:r>
            <a:r>
              <a:rPr lang="sv-SE" sz="1400" dirty="0">
                <a:solidFill>
                  <a:schemeClr val="bg1"/>
                </a:solidFill>
              </a:rPr>
              <a:t>hy. Cancer Medicine, 11: 2801-2816, 2022. 1,680 patients. No relationship with cisplatin dose (limited range.) Weight gain reference: Dolan 2017.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DF97B-D2F4-0AFD-758C-4AF56AC5274D}"/>
              </a:ext>
            </a:extLst>
          </p:cNvPr>
          <p:cNvSpPr txBox="1"/>
          <p:nvPr/>
        </p:nvSpPr>
        <p:spPr>
          <a:xfrm>
            <a:off x="119742" y="1524000"/>
            <a:ext cx="23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Dr. Eileen Dolan</a:t>
            </a:r>
          </a:p>
        </p:txBody>
      </p:sp>
      <p:pic>
        <p:nvPicPr>
          <p:cNvPr id="7" name="Picture 6" descr="A person wearing a necklace&#10;&#10;Description automatically generated">
            <a:extLst>
              <a:ext uri="{FF2B5EF4-FFF2-40B4-BE49-F238E27FC236}">
                <a16:creationId xmlns:a16="http://schemas.microsoft.com/office/drawing/2014/main" id="{A99DB489-619F-5BB6-510B-6B438A6DA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5323" r="14285" b="14073"/>
          <a:stretch/>
        </p:blipFill>
        <p:spPr>
          <a:xfrm>
            <a:off x="502920" y="83529"/>
            <a:ext cx="1047539" cy="14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48660" y="2438400"/>
            <a:ext cx="11277600" cy="3736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00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Longitudinal follow-up</a:t>
            </a:r>
          </a:p>
          <a:p>
            <a:pPr marL="1057275" lvl="2" indent="-257175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FF"/>
                </a:solidFill>
                <a:latin typeface="Arial"/>
              </a:rPr>
              <a:t>Additional adverse health outcomes (neuropathic pain)</a:t>
            </a:r>
          </a:p>
          <a:p>
            <a:pPr marL="1057275" lvl="2" indent="-257175" eaLnBrk="1" fontAlgn="auto" hangingPunct="1"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audiometry</a:t>
            </a:r>
          </a:p>
          <a:p>
            <a:pPr marL="8001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Arial"/>
              </a:rPr>
              <a:t>Evaluate toxicity-related functional impairment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1926429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 flipV="1">
            <a:off x="0" y="6010976"/>
            <a:ext cx="12192000" cy="2152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1">
            <a:extLst>
              <a:ext uri="{FF2B5EF4-FFF2-40B4-BE49-F238E27FC236}">
                <a16:creationId xmlns:a16="http://schemas.microsoft.com/office/drawing/2014/main" id="{9E67FE71-78E0-1C02-D773-772890FAB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E0F104-19E8-848B-E4A4-5CE662996723}"/>
              </a:ext>
            </a:extLst>
          </p:cNvPr>
          <p:cNvSpPr/>
          <p:nvPr/>
        </p:nvSpPr>
        <p:spPr>
          <a:xfrm>
            <a:off x="1697278" y="320172"/>
            <a:ext cx="8208722" cy="14626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A9989-C69E-A761-B7CA-09524707A6FE}"/>
              </a:ext>
            </a:extLst>
          </p:cNvPr>
          <p:cNvSpPr/>
          <p:nvPr/>
        </p:nvSpPr>
        <p:spPr>
          <a:xfrm>
            <a:off x="1991639" y="472572"/>
            <a:ext cx="8208722" cy="14626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The Platinum Study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Phase II</a:t>
            </a:r>
          </a:p>
        </p:txBody>
      </p:sp>
      <p:pic>
        <p:nvPicPr>
          <p:cNvPr id="2" name="Picture 10" descr="Photo of Lawrence H. Einhorn, M.D.">
            <a:extLst>
              <a:ext uri="{FF2B5EF4-FFF2-40B4-BE49-F238E27FC236}">
                <a16:creationId xmlns:a16="http://schemas.microsoft.com/office/drawing/2014/main" id="{0F7DA4E3-758B-2193-BDD6-C4AFF3BA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3999"/>
          <a:stretch>
            <a:fillRect/>
          </a:stretch>
        </p:blipFill>
        <p:spPr bwMode="auto">
          <a:xfrm>
            <a:off x="563733" y="97253"/>
            <a:ext cx="1222960" cy="14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D0029-5DD9-40C3-6666-9946EFB4A5C9}"/>
              </a:ext>
            </a:extLst>
          </p:cNvPr>
          <p:cNvSpPr txBox="1"/>
          <p:nvPr/>
        </p:nvSpPr>
        <p:spPr>
          <a:xfrm>
            <a:off x="76200" y="1571546"/>
            <a:ext cx="2412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 Lawrence Einhorn</a:t>
            </a:r>
          </a:p>
        </p:txBody>
      </p:sp>
    </p:spTree>
    <p:extLst>
      <p:ext uri="{BB962C8B-B14F-4D97-AF65-F5344CB8AC3E}">
        <p14:creationId xmlns:p14="http://schemas.microsoft.com/office/powerpoint/2010/main" val="83305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20" y="76200"/>
            <a:ext cx="11457561" cy="11475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2023 Ototoxicity: Functional Impairment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CBFB0B8-BE68-464A-9118-44F69BB9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73" y="6372246"/>
            <a:ext cx="10058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400" dirty="0">
                <a:solidFill>
                  <a:srgbClr val="FFFFFF"/>
                </a:solidFill>
              </a:rPr>
              <a:t>Sanchez/</a:t>
            </a:r>
            <a:r>
              <a:rPr lang="en-US" altLang="en-US" sz="1400" dirty="0">
                <a:solidFill>
                  <a:srgbClr val="FFFFFF"/>
                </a:solidFill>
                <a:latin typeface="Arial"/>
              </a:rPr>
              <a:t>Shuey, Dinh … Einhorn... Frisina, Travis: </a:t>
            </a:r>
            <a:r>
              <a:rPr lang="en-US" altLang="en-US" sz="1400" u="sng" dirty="0">
                <a:solidFill>
                  <a:srgbClr val="FFFFFF"/>
                </a:solidFill>
                <a:latin typeface="Arial"/>
              </a:rPr>
              <a:t>J Clin Oncol</a:t>
            </a:r>
            <a:r>
              <a:rPr lang="en-US" altLang="en-US" sz="1400" dirty="0">
                <a:solidFill>
                  <a:srgbClr val="FFFFFF"/>
                </a:solidFill>
                <a:latin typeface="Arial"/>
              </a:rPr>
              <a:t>. Jan 10, 2023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12344-F00F-7950-189E-E1F6BF83F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3" y="1364915"/>
            <a:ext cx="5382637" cy="4807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4075B-7D28-034D-1F10-A83E3ABAB828}"/>
              </a:ext>
            </a:extLst>
          </p:cNvPr>
          <p:cNvSpPr txBox="1"/>
          <p:nvPr/>
        </p:nvSpPr>
        <p:spPr>
          <a:xfrm>
            <a:off x="6324600" y="1847931"/>
            <a:ext cx="5596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Patient-reported functional impairment due to cisplatin-related hearing loss and tinnitus not evaluated</a:t>
            </a:r>
          </a:p>
          <a:p>
            <a:pPr marL="228600" indent="-228600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/>
            </a:endParaRPr>
          </a:p>
          <a:p>
            <a:pPr marL="228600" indent="-228600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Goal: Quantify extent of impairment with validated, otologic-specific patient-reported outcomes</a:t>
            </a:r>
          </a:p>
          <a:p>
            <a:pPr marL="228600" indent="-228600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/>
            </a:endParaRPr>
          </a:p>
          <a:p>
            <a:pPr marL="228600" indent="-228600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In what percent of patients is functional impairment clinically actionable?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endParaRPr lang="en-US" sz="2400" dirty="0">
              <a:solidFill>
                <a:schemeClr val="bg1"/>
              </a:solidFill>
              <a:latin typeface="Arial" panose="020B0604020202020204"/>
            </a:endParaRPr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02C5AFD7-D036-4547-31D5-C98382B02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040639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833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2154399"/>
            <a:ext cx="11419960" cy="42648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Handicap Inventory for Adults (HHIA)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Tinnitus Primary Frequency Questionnaire (TPFQ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      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Extensively validated, used worldwide in multiple languages – Spanish, Arabic, Chinese, Korean, many others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>
                <a:solidFill>
                  <a:schemeClr val="bg1"/>
                </a:solidFill>
                <a:latin typeface="Arial"/>
              </a:rPr>
              <a:t>25 questions (HHIA); 20 questions (TPFQ)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“Does a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problem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 you to feel depressed?” “I lie awake at night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of my tinnitus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</a:t>
            </a:r>
          </a:p>
        </p:txBody>
      </p:sp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853A8BD4-2909-4CF4-ECB1-5B78FF3A7E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926429"/>
            <a:ext cx="12192000" cy="19112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1">
            <a:extLst>
              <a:ext uri="{FF2B5EF4-FFF2-40B4-BE49-F238E27FC236}">
                <a16:creationId xmlns:a16="http://schemas.microsoft.com/office/drawing/2014/main" id="{F5DA445E-092C-6661-BBE7-D2202C949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DD01CD8-F96F-8CF1-8E64-92402219A2C6}"/>
              </a:ext>
            </a:extLst>
          </p:cNvPr>
          <p:cNvSpPr/>
          <p:nvPr/>
        </p:nvSpPr>
        <p:spPr>
          <a:xfrm>
            <a:off x="1697278" y="320172"/>
            <a:ext cx="8208722" cy="14626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Functional Impairment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JCO 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CA7A8C-3311-DFBB-EC76-C56AA5D3B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3" y="75375"/>
            <a:ext cx="1084707" cy="14849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12D483-0159-57A8-1DB5-04B70563807E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Robert Frisina</a:t>
            </a:r>
          </a:p>
        </p:txBody>
      </p:sp>
    </p:spTree>
    <p:extLst>
      <p:ext uri="{BB962C8B-B14F-4D97-AF65-F5344CB8AC3E}">
        <p14:creationId xmlns:p14="http://schemas.microsoft.com/office/powerpoint/2010/main" val="2042223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2286000"/>
            <a:ext cx="11277600" cy="42518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9250" marR="0" lvl="1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Range: 0% (no handicap) to 100% (greatest handicap)</a:t>
            </a:r>
          </a:p>
          <a:p>
            <a:pPr marL="349250" marR="0" lvl="1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0-16%: None/minimal handicap</a:t>
            </a:r>
          </a:p>
          <a:p>
            <a:pPr marL="349250" marR="0" lvl="1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17-42%: Mild/moderate handicap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  <a:p>
            <a:pPr marL="349250" marR="0" lvl="1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43-100%: Severe handicap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  <a:p>
            <a:pPr marL="349250" marR="0" lvl="1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Mild/moderate or severe: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clinically actionable</a:t>
            </a:r>
          </a:p>
          <a:p>
            <a:pPr marL="681038" marR="0" lvl="2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Referred for audiologic evaluation/treatment</a:t>
            </a:r>
          </a:p>
          <a:p>
            <a:pPr marL="681038" marR="0" lvl="2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1/3 of survivors scored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8846" y="320172"/>
            <a:ext cx="7381129" cy="1423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HHIA and TPFQ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Scoring and Clinical Categories  </a:t>
            </a: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-20782" y="1961325"/>
            <a:ext cx="12212782" cy="29656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person, clothing, smiling, hairpiece&#10;&#10;Description automatically generated">
            <a:extLst>
              <a:ext uri="{FF2B5EF4-FFF2-40B4-BE49-F238E27FC236}">
                <a16:creationId xmlns:a16="http://schemas.microsoft.com/office/drawing/2014/main" id="{9DBE3D3D-5A25-8721-076B-EABBDE444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" y="111878"/>
            <a:ext cx="1139032" cy="14237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DDF071-CFBC-638A-D29F-5CDD0D17C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93" y="89190"/>
            <a:ext cx="1084707" cy="1484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6AEE8-5DFE-F0B3-F57C-F30B5E009DE3}"/>
              </a:ext>
            </a:extLst>
          </p:cNvPr>
          <p:cNvSpPr txBox="1"/>
          <p:nvPr/>
        </p:nvSpPr>
        <p:spPr>
          <a:xfrm>
            <a:off x="10058400" y="1600200"/>
            <a:ext cx="206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Robert Frisina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E8423-EA07-C907-AAE9-25A79225AB08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Vicky Sanchez</a:t>
            </a:r>
          </a:p>
        </p:txBody>
      </p:sp>
    </p:spTree>
    <p:extLst>
      <p:ext uri="{BB962C8B-B14F-4D97-AF65-F5344CB8AC3E}">
        <p14:creationId xmlns:p14="http://schemas.microsoft.com/office/powerpoint/2010/main" val="60087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ACBFB0B8-BE68-464A-9118-44F69BB9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69" y="6373999"/>
            <a:ext cx="100584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33" dirty="0">
                <a:solidFill>
                  <a:srgbClr val="FFFFFF"/>
                </a:solidFill>
              </a:rPr>
              <a:t>Sanchez/</a:t>
            </a:r>
            <a:r>
              <a:rPr lang="en-US" altLang="en-US" sz="1333" dirty="0" err="1">
                <a:solidFill>
                  <a:srgbClr val="FFFFFF"/>
                </a:solidFill>
                <a:latin typeface="Arial"/>
              </a:rPr>
              <a:t>Shuey</a:t>
            </a:r>
            <a:r>
              <a:rPr lang="en-US" altLang="en-US" sz="1333" dirty="0">
                <a:solidFill>
                  <a:srgbClr val="FFFFFF"/>
                </a:solidFill>
                <a:latin typeface="Arial"/>
              </a:rPr>
              <a:t>, Dinh,… Einhorn... Frisina, Travis: </a:t>
            </a:r>
            <a:r>
              <a:rPr lang="en-US" altLang="en-US" sz="1333" u="sng" dirty="0">
                <a:solidFill>
                  <a:srgbClr val="FFFFFF"/>
                </a:solidFill>
                <a:latin typeface="Arial"/>
              </a:rPr>
              <a:t>J Clin Oncol</a:t>
            </a:r>
            <a:r>
              <a:rPr lang="en-US" altLang="en-US" sz="1333" dirty="0">
                <a:solidFill>
                  <a:srgbClr val="FFFFFF"/>
                </a:solidFill>
                <a:latin typeface="Arial"/>
              </a:rPr>
              <a:t>. Jan 10, 2023.</a:t>
            </a:r>
            <a:endParaRPr lang="en-US" altLang="en-US" sz="1333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4075B-7D28-034D-1F10-A83E3ABAB828}"/>
              </a:ext>
            </a:extLst>
          </p:cNvPr>
          <p:cNvSpPr txBox="1"/>
          <p:nvPr/>
        </p:nvSpPr>
        <p:spPr>
          <a:xfrm>
            <a:off x="367219" y="5947176"/>
            <a:ext cx="681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Arial" panose="020B0604020202020204"/>
              </a:rPr>
              <a:t>Correlation between HL Severity and HHIA Handicap (P &lt; 0.001)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21BAC-F589-7511-E84A-84C06D9C9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47482" y="1256866"/>
            <a:ext cx="3957917" cy="4656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5BBFC8-9824-B866-A1BF-19C9F5E68EAF}"/>
              </a:ext>
            </a:extLst>
          </p:cNvPr>
          <p:cNvSpPr txBox="1"/>
          <p:nvPr/>
        </p:nvSpPr>
        <p:spPr>
          <a:xfrm>
            <a:off x="5957238" y="1752600"/>
            <a:ext cx="54375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“Severe” functional impairment due to hearing loss: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Cognitive dysfunction: OR=10.6 (P&lt;0.001) 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Fatigue: OR = 5.5 (P=0.003) 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Overall health: OR = 0.19 (P=0.012)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Depression: OR = 2.0 (P=0.21)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Anxiety: OR = 1.9 (P=0.29) 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946966B-77AD-82F0-C7B9-72AD15CAE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772" y="232611"/>
            <a:ext cx="1147587" cy="11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09E398-6CF9-DFF8-95EC-F4DE14DE40E7}"/>
              </a:ext>
            </a:extLst>
          </p:cNvPr>
          <p:cNvSpPr txBox="1">
            <a:spLocks/>
          </p:cNvSpPr>
          <p:nvPr/>
        </p:nvSpPr>
        <p:spPr>
          <a:xfrm>
            <a:off x="367219" y="-43809"/>
            <a:ext cx="11457561" cy="114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2023 Hearing Loss Findings (JCO)</a:t>
            </a:r>
          </a:p>
        </p:txBody>
      </p:sp>
    </p:spTree>
    <p:extLst>
      <p:ext uri="{BB962C8B-B14F-4D97-AF65-F5344CB8AC3E}">
        <p14:creationId xmlns:p14="http://schemas.microsoft.com/office/powerpoint/2010/main" val="229109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ACBFB0B8-BE68-464A-9118-44F69BB9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426754"/>
            <a:ext cx="100584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33" dirty="0">
                <a:solidFill>
                  <a:srgbClr val="FFFFFF"/>
                </a:solidFill>
              </a:rPr>
              <a:t>Sanchez/</a:t>
            </a:r>
            <a:r>
              <a:rPr lang="en-US" altLang="en-US" sz="1333" dirty="0" err="1">
                <a:solidFill>
                  <a:srgbClr val="FFFFFF"/>
                </a:solidFill>
                <a:latin typeface="Arial"/>
              </a:rPr>
              <a:t>Shuey</a:t>
            </a:r>
            <a:r>
              <a:rPr lang="en-US" altLang="en-US" sz="1333" dirty="0">
                <a:solidFill>
                  <a:srgbClr val="FFFFFF"/>
                </a:solidFill>
                <a:latin typeface="Arial"/>
              </a:rPr>
              <a:t>, Dinh,… Einhorn... Frisina, Travis: </a:t>
            </a:r>
            <a:r>
              <a:rPr lang="en-US" altLang="en-US" sz="1333" u="sng" dirty="0">
                <a:solidFill>
                  <a:srgbClr val="FFFFFF"/>
                </a:solidFill>
                <a:latin typeface="Arial"/>
              </a:rPr>
              <a:t>J Clin Oncol</a:t>
            </a:r>
            <a:r>
              <a:rPr lang="en-US" altLang="en-US" sz="1333" dirty="0">
                <a:solidFill>
                  <a:srgbClr val="FFFFFF"/>
                </a:solidFill>
                <a:latin typeface="Arial"/>
              </a:rPr>
              <a:t>. Jan 10, 2023.</a:t>
            </a:r>
            <a:endParaRPr lang="en-US" altLang="en-US" sz="1333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4075B-7D28-034D-1F10-A83E3ABAB828}"/>
              </a:ext>
            </a:extLst>
          </p:cNvPr>
          <p:cNvSpPr txBox="1"/>
          <p:nvPr/>
        </p:nvSpPr>
        <p:spPr>
          <a:xfrm>
            <a:off x="533400" y="5654040"/>
            <a:ext cx="725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Arial" panose="020B0604020202020204"/>
              </a:rPr>
              <a:t>Correlation between Tinnitus Severity and TPFQ Handicap (P&lt;0.001)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BBFC8-9824-B866-A1BF-19C9F5E68EAF}"/>
              </a:ext>
            </a:extLst>
          </p:cNvPr>
          <p:cNvSpPr txBox="1"/>
          <p:nvPr/>
        </p:nvSpPr>
        <p:spPr>
          <a:xfrm>
            <a:off x="6096000" y="1732362"/>
            <a:ext cx="57287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“Severe” functional impairment due to tinnitus: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Cognitive dysfunction</a:t>
            </a:r>
            <a:r>
              <a:rPr lang="en-US" sz="2400">
                <a:solidFill>
                  <a:schemeClr val="bg1"/>
                </a:solidFill>
                <a:latin typeface="Arial" panose="020B0604020202020204"/>
              </a:rPr>
              <a:t>: OR = 12.6 </a:t>
            </a: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(P&lt;0.001) 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Fatigue: OR = 7.2 (P=0.002) 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Overall health: OR = 0.15 (P=0.007)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Depression:  OR = 2.8 (P=0.095)</a:t>
            </a:r>
          </a:p>
          <a:p>
            <a:pPr marL="338138" lvl="1" indent="-231775"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/>
              </a:rPr>
              <a:t>Anxiety:  OR = 1.8 (P=0.32)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AAE04-5073-76FA-4377-44E382751E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752600" y="1235101"/>
            <a:ext cx="3843645" cy="4387798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9BCEFE4-893D-F3ED-68EA-77EE35FA9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772" y="232611"/>
            <a:ext cx="1147587" cy="114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5C07B3-AD84-EF82-A9E8-7903CCB10F3A}"/>
              </a:ext>
            </a:extLst>
          </p:cNvPr>
          <p:cNvSpPr txBox="1">
            <a:spLocks/>
          </p:cNvSpPr>
          <p:nvPr/>
        </p:nvSpPr>
        <p:spPr>
          <a:xfrm>
            <a:off x="367220" y="-13075"/>
            <a:ext cx="11457561" cy="114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2023 Tinnitus Findings (JCO)</a:t>
            </a:r>
          </a:p>
        </p:txBody>
      </p:sp>
    </p:spTree>
    <p:extLst>
      <p:ext uri="{BB962C8B-B14F-4D97-AF65-F5344CB8AC3E}">
        <p14:creationId xmlns:p14="http://schemas.microsoft.com/office/powerpoint/2010/main" val="275611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2236894"/>
            <a:ext cx="11277600" cy="39610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Ototoxicity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patients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in 3 survivors with hearing loss had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clinically significant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functional impairment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attributed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hearing loss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44% survivors with tinnitus had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clinically significant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functional impairment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attributed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tinnitus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7281" y="6260831"/>
            <a:ext cx="762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11" marR="0" lvl="0" indent="0" algn="l" defTabSz="914400" rtl="0" eaLnBrk="1" fontAlgn="auto" latinLnBrk="0" hangingPunct="1">
              <a:lnSpc>
                <a:spcPct val="100000"/>
              </a:lnSpc>
              <a:spcBef>
                <a:spcPts val="506"/>
              </a:spcBef>
              <a:spcAft>
                <a:spcPts val="0"/>
              </a:spcAft>
              <a:buClr>
                <a:srgbClr val="FFFF00"/>
              </a:buClr>
              <a:buSzPct val="12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9475" y="382603"/>
            <a:ext cx="8833050" cy="14849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Functional Impairment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JCO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2023: Bottomline</a:t>
            </a: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A2E8D4A4-9C23-95AA-F513-451057979F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981199"/>
            <a:ext cx="12192000" cy="1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person, clothing, smiling, hairpiece&#10;&#10;Description automatically generated">
            <a:extLst>
              <a:ext uri="{FF2B5EF4-FFF2-40B4-BE49-F238E27FC236}">
                <a16:creationId xmlns:a16="http://schemas.microsoft.com/office/drawing/2014/main" id="{2B2947E4-B214-529A-0006-AF74117D1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" y="111878"/>
            <a:ext cx="1139032" cy="1423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9E5E0-C93B-58D6-6BC9-38D77DA01FCC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Vicky Sanchez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22366EA-CD95-2911-C61B-A91F04D82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20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2142741"/>
            <a:ext cx="11432497" cy="38770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8925" indent="-288925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Hearing loss </a:t>
            </a:r>
            <a:r>
              <a:rPr lang="en-US" altLang="en-US" sz="2600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 i</a:t>
            </a: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ncreased cognitive load, extra effort to process speech </a:t>
            </a:r>
            <a:r>
              <a:rPr lang="en-US" altLang="en-US" sz="2600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 depletes cognitive reserve </a:t>
            </a:r>
            <a:r>
              <a:rPr lang="en-US" altLang="en-US" sz="2600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 fatigue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aids: 10% </a:t>
            </a: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of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(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JCO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2023)</a:t>
            </a:r>
          </a:p>
          <a:p>
            <a:pPr marL="750888" lvl="1" indent="-293688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Could reduce listening fatigue, depression; improve communication and cognition</a:t>
            </a:r>
          </a:p>
          <a:p>
            <a:pPr marL="288925" indent="-288925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i="1" dirty="0">
                <a:solidFill>
                  <a:srgbClr val="FFFFFF"/>
                </a:solidFill>
                <a:latin typeface="Arial"/>
              </a:rPr>
              <a:t>Untreated</a:t>
            </a:r>
            <a:r>
              <a:rPr lang="en-US" altLang="en-US" sz="2600" dirty="0">
                <a:solidFill>
                  <a:srgbClr val="FFFFFF"/>
                </a:solidFill>
                <a:latin typeface="Arial"/>
              </a:rPr>
              <a:t> hearing loss in general population</a:t>
            </a:r>
          </a:p>
          <a:p>
            <a:pPr marL="750888" lvl="1" indent="-293688" eaLnBrk="1" fontAlgn="auto" hangingPunct="1"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/>
              </a:rPr>
              <a:t>Single largest modifiable risk factor for cognitive decline/dementia* </a:t>
            </a:r>
            <a:r>
              <a:rPr lang="en-US" altLang="en-US" sz="2600" dirty="0">
                <a:solidFill>
                  <a:schemeClr val="bg1"/>
                </a:solidFill>
                <a:latin typeface="Arial"/>
              </a:rPr>
              <a:t>(others: diabetes, obesity, tobacco use)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6603" y="496540"/>
            <a:ext cx="6278795" cy="13322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Functional Impairment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Hearing Loss </a:t>
            </a: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3558" y="2042576"/>
            <a:ext cx="12188442" cy="14824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6"/>
          <p:cNvCxnSpPr>
            <a:cxnSpLocks noChangeShapeType="1"/>
          </p:cNvCxnSpPr>
          <p:nvPr/>
        </p:nvCxnSpPr>
        <p:spPr bwMode="auto">
          <a:xfrm>
            <a:off x="0" y="6096000"/>
            <a:ext cx="12188442" cy="0"/>
          </a:xfrm>
          <a:prstGeom prst="line">
            <a:avLst/>
          </a:prstGeom>
          <a:noFill/>
          <a:ln w="57150" algn="ctr">
            <a:solidFill>
              <a:srgbClr val="15CD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AEA9C9-A39F-BFA4-95AA-4D28C9C562EE}"/>
              </a:ext>
            </a:extLst>
          </p:cNvPr>
          <p:cNvSpPr txBox="1"/>
          <p:nvPr/>
        </p:nvSpPr>
        <p:spPr>
          <a:xfrm>
            <a:off x="381000" y="6197025"/>
            <a:ext cx="1127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Livingston et al. Dementia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revention, Intervention, and Care: 2020 Report of the Lancet Commission. The Lancet 396:413-446, 2020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person, clothing, smiling, hairpiece&#10;&#10;Description automatically generated">
            <a:extLst>
              <a:ext uri="{FF2B5EF4-FFF2-40B4-BE49-F238E27FC236}">
                <a16:creationId xmlns:a16="http://schemas.microsoft.com/office/drawing/2014/main" id="{D80D981C-E992-283D-E9B6-55865F120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" y="111878"/>
            <a:ext cx="1139032" cy="1423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C5266-EBFE-F4E6-934F-1610794DD892}"/>
              </a:ext>
            </a:extLst>
          </p:cNvPr>
          <p:cNvSpPr txBox="1"/>
          <p:nvPr/>
        </p:nvSpPr>
        <p:spPr>
          <a:xfrm>
            <a:off x="0" y="1535668"/>
            <a:ext cx="229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Vicky Sanchez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F244EF1-D407-5CA5-A9A2-695DA6940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98" y="232610"/>
            <a:ext cx="1484962" cy="1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1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993106" y="381000"/>
            <a:ext cx="8205788" cy="990600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FFFF00"/>
                </a:solidFill>
                <a:ea typeface="Arial" charset="0"/>
                <a:cs typeface="Arial" charset="0"/>
              </a:rPr>
              <a:t>Outline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371600"/>
            <a:ext cx="12192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295400" y="2244060"/>
            <a:ext cx="10439400" cy="284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5938" marR="0" lvl="0" indent="-3492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Cisplatin and testicular cancer: importance</a:t>
            </a:r>
          </a:p>
          <a:p>
            <a:pPr marL="515938" marR="0" lvl="0" indent="-3492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Survivorship and major t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reatment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toxicities </a:t>
            </a:r>
          </a:p>
          <a:p>
            <a:pPr marL="801688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Dose-response relationships </a:t>
            </a:r>
          </a:p>
          <a:p>
            <a:pPr marL="1144588" lvl="2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FFFFFF"/>
                </a:solidFill>
              </a:rPr>
              <a:t>C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isplatin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per 100 mg/m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  <a:p>
            <a:pPr marL="515938" marR="0" lvl="0" indent="-3492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Functional impairment</a:t>
            </a:r>
          </a:p>
          <a:p>
            <a:pPr marL="515938" marR="0" lvl="0" indent="-3492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0263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1" y="1905043"/>
            <a:ext cx="11582399" cy="48005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JCO Associate Editor, Dr. Michael Carducci: “Attention to survivor issues such as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hearing loss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platinum treatment …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includes follow-up with audiology, patient education, and thorough survivorship plans highlighting the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hearing loss.”</a:t>
            </a:r>
            <a:endParaRPr lang="en-US" altLang="en-US" sz="2800" dirty="0">
              <a:solidFill>
                <a:srgbClr val="FFFFFF"/>
              </a:solidFill>
              <a:latin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latin typeface="Arial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ecommendation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administer HHIA and TPFQ to patients with hearing loss or tinnitus after cisplatin-based chemotherapy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 those with clinically actionable scores, refer to audiologists for evaluation  </a:t>
            </a:r>
          </a:p>
          <a:p>
            <a:pPr marL="288925" marR="0" lvl="0" indent="-288925" algn="l" defTabSz="9144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5206" y="320172"/>
            <a:ext cx="6278795" cy="910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798"/>
            <a:ext cx="11277600" cy="12954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Cisplatin-related Ototoxicity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Importance: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JCO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2023*</a:t>
            </a: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7A7A80E0-80FD-C394-CA6F-DD59358CDF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600200"/>
            <a:ext cx="12192000" cy="1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F6128-BA5B-C4BA-81F1-C2F7D48683DE}"/>
              </a:ext>
            </a:extLst>
          </p:cNvPr>
          <p:cNvSpPr txBox="1"/>
          <p:nvPr/>
        </p:nvSpPr>
        <p:spPr>
          <a:xfrm>
            <a:off x="381000" y="6029980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 Sanchez, VA et. al. Patient-Reported Functional Impairment Due to Hearing Loss and Tinnitus After Cisplatin-Based Chemotherapy. </a:t>
            </a:r>
            <a:r>
              <a:rPr lang="en-US" sz="1400" i="1" dirty="0">
                <a:solidFill>
                  <a:schemeClr val="bg1"/>
                </a:solidFill>
              </a:rPr>
              <a:t>JCO </a:t>
            </a:r>
            <a:r>
              <a:rPr lang="en-US" sz="1400" dirty="0">
                <a:solidFill>
                  <a:schemeClr val="bg1"/>
                </a:solidFill>
              </a:rPr>
              <a:t>2023 Apr 20;41:2211-2226 </a:t>
            </a: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8A97CC7C-3CED-35A5-B373-A2D6A3D25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6" y="5937530"/>
            <a:ext cx="12181114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0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762000" y="2368303"/>
            <a:ext cx="111857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1" indent="-341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 age: 46 years (IQR: 38-53)</a:t>
            </a:r>
          </a:p>
          <a:p>
            <a:pPr marL="457200" marR="0" lvl="1" indent="-341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 time since chemo.: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10.7 years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(IQR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7.2-16.0 yrs)</a:t>
            </a:r>
          </a:p>
          <a:p>
            <a:pPr marL="457200" marR="0" lvl="1" indent="-341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 no. adverse health outcomes (AHO): 5 (IQR: 3-7)</a:t>
            </a:r>
          </a:p>
          <a:p>
            <a:pPr marL="457200" marR="0" lvl="1" indent="-341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12% TCS: ≥ Ten AHOs</a:t>
            </a:r>
          </a:p>
          <a:p>
            <a:pPr marL="457200" marR="0" lvl="1" indent="-341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Increasing numbers of AHOs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decreases in mental and physical health (P &lt; 0.0001 each)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7BEFC9B6-6F54-8DE8-57C9-C089C00E4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2057399"/>
            <a:ext cx="12192000" cy="1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A23A2-1516-0E4B-7FED-31E9DD4AA16C}"/>
              </a:ext>
            </a:extLst>
          </p:cNvPr>
          <p:cNvSpPr txBox="1"/>
          <p:nvPr/>
        </p:nvSpPr>
        <p:spPr>
          <a:xfrm>
            <a:off x="838200" y="6069204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Dinh PC, Monahan ... Nevel/Kroenke/Einhorn … Impact of Pain And Adverse Health Outcomes on Long-term U.S. Testicular Cancer Survivors.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 Natl Cancer Inst. 2024 Mar 7;116:455-467.  358 patients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8E7363A-40D1-CDAA-B1BD-1AD9B9758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6" y="5937530"/>
            <a:ext cx="12181114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1AC14E13-ECBF-FD0A-FACB-4CAAF56E52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2057399"/>
            <a:ext cx="12192000" cy="1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EDD3101-9436-FCEA-E514-B2BC281BB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r="16995"/>
          <a:stretch/>
        </p:blipFill>
        <p:spPr>
          <a:xfrm>
            <a:off x="10596820" y="36264"/>
            <a:ext cx="1209160" cy="1650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C9D54E-2576-613B-77EF-CA84DBF6690C}"/>
              </a:ext>
            </a:extLst>
          </p:cNvPr>
          <p:cNvSpPr txBox="1"/>
          <p:nvPr/>
        </p:nvSpPr>
        <p:spPr>
          <a:xfrm>
            <a:off x="10058400" y="1642646"/>
            <a:ext cx="209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Dr. Kurt Kroenke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08F67E-8DF7-9203-CB01-8B854D1954BD}"/>
              </a:ext>
            </a:extLst>
          </p:cNvPr>
          <p:cNvSpPr/>
          <p:nvPr/>
        </p:nvSpPr>
        <p:spPr>
          <a:xfrm>
            <a:off x="457200" y="457198"/>
            <a:ext cx="11277600" cy="12954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Longitudinal Follow-up</a:t>
            </a:r>
            <a:b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Overview (JNCI 2024)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17BC7-6184-9C7C-BD9D-C347E78E040F}"/>
              </a:ext>
            </a:extLst>
          </p:cNvPr>
          <p:cNvSpPr txBox="1"/>
          <p:nvPr/>
        </p:nvSpPr>
        <p:spPr>
          <a:xfrm>
            <a:off x="152400" y="1611868"/>
            <a:ext cx="183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Dr. Paul Dinh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DF3846-FFAD-6EDF-2145-18051A4CA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86"/>
          <a:stretch/>
        </p:blipFill>
        <p:spPr>
          <a:xfrm>
            <a:off x="228600" y="76200"/>
            <a:ext cx="1209160" cy="15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4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>
            <a:extLst>
              <a:ext uri="{FF2B5EF4-FFF2-40B4-BE49-F238E27FC236}">
                <a16:creationId xmlns:a16="http://schemas.microsoft.com/office/drawing/2014/main" id="{E5A5D631-2AD0-F544-E4F7-9769DD62A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938755"/>
            <a:ext cx="12192000" cy="1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486A94B-04EC-A2ED-1750-332424EF3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97007"/>
              </p:ext>
            </p:extLst>
          </p:nvPr>
        </p:nvGraphicFramePr>
        <p:xfrm>
          <a:off x="1333500" y="2133603"/>
          <a:ext cx="9525000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5751">
                  <a:extLst>
                    <a:ext uri="{9D8B030D-6E8A-4147-A177-3AD203B41FA5}">
                      <a16:colId xmlns:a16="http://schemas.microsoft.com/office/drawing/2014/main" val="3940751615"/>
                    </a:ext>
                  </a:extLst>
                </a:gridCol>
                <a:gridCol w="3379249">
                  <a:extLst>
                    <a:ext uri="{9D8B030D-6E8A-4147-A177-3AD203B41FA5}">
                      <a16:colId xmlns:a16="http://schemas.microsoft.com/office/drawing/2014/main" val="2888908146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r>
                        <a:rPr lang="en-US" sz="2400" dirty="0"/>
                        <a:t>Adverse Health Outcomes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 (N=358)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830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Tinnitus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218 (61%)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22773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Peripheral sensory neuropathy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206 (58%)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623761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Hearing loss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 (56%)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665412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Raynaud Phenomenon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154 (43%)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003207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Chemotherapy-induced neuropathic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69 (19%)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916105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Problems with balance/equilibrium/reach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   (7%)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2206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/>
                        <a:t>Hypercholesterolemia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132 (37%)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70392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sz="2400" dirty="0"/>
                        <a:t>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103 (29%)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18541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F80E4B1-13C7-4970-C2D6-35C8F95A11C8}"/>
              </a:ext>
            </a:extLst>
          </p:cNvPr>
          <p:cNvSpPr/>
          <p:nvPr/>
        </p:nvSpPr>
        <p:spPr>
          <a:xfrm>
            <a:off x="457200" y="304800"/>
            <a:ext cx="11277600" cy="12954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Types of AHOs</a:t>
            </a:r>
            <a:b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JNCI 2024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erson in a blue shirt&#10;&#10;Description automatically generated">
            <a:extLst>
              <a:ext uri="{FF2B5EF4-FFF2-40B4-BE49-F238E27FC236}">
                <a16:creationId xmlns:a16="http://schemas.microsoft.com/office/drawing/2014/main" id="{4C924FC9-A9F1-BF88-04C2-828DAE7D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3333" r="24815" b="19868"/>
          <a:stretch/>
        </p:blipFill>
        <p:spPr>
          <a:xfrm>
            <a:off x="457200" y="67279"/>
            <a:ext cx="1049557" cy="1532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029CE-83FC-3E49-F982-16F536C8263D}"/>
              </a:ext>
            </a:extLst>
          </p:cNvPr>
          <p:cNvSpPr txBox="1"/>
          <p:nvPr/>
        </p:nvSpPr>
        <p:spPr>
          <a:xfrm>
            <a:off x="216219" y="1600202"/>
            <a:ext cx="2090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Patrick Monahan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CD557-BE4F-15B2-43F0-B1EB18C98A60}"/>
              </a:ext>
            </a:extLst>
          </p:cNvPr>
          <p:cNvSpPr txBox="1"/>
          <p:nvPr/>
        </p:nvSpPr>
        <p:spPr>
          <a:xfrm>
            <a:off x="10536259" y="1611868"/>
            <a:ext cx="165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Dr. Paul Dinh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E4CFA-571A-980B-EF15-29195431F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86"/>
          <a:stretch/>
        </p:blipFill>
        <p:spPr>
          <a:xfrm>
            <a:off x="10612459" y="76200"/>
            <a:ext cx="1209160" cy="15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8825" y="533400"/>
            <a:ext cx="813435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FFFF00"/>
                </a:solidFill>
              </a:rPr>
              <a:t>Neuropathic Pain</a:t>
            </a:r>
          </a:p>
        </p:txBody>
      </p:sp>
      <p:sp>
        <p:nvSpPr>
          <p:cNvPr id="82947" name="Line 7"/>
          <p:cNvSpPr>
            <a:spLocks noChangeShapeType="1"/>
          </p:cNvSpPr>
          <p:nvPr/>
        </p:nvSpPr>
        <p:spPr bwMode="auto">
          <a:xfrm>
            <a:off x="0" y="2133600"/>
            <a:ext cx="12192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948" name="TextBox 4"/>
          <p:cNvSpPr txBox="1">
            <a:spLocks noChangeArrowheads="1"/>
          </p:cNvSpPr>
          <p:nvPr/>
        </p:nvSpPr>
        <p:spPr bwMode="auto">
          <a:xfrm>
            <a:off x="831668" y="2352406"/>
            <a:ext cx="115062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One in 5 patients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Significantly impacted mental health (P &lt; 0.001)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Caused functional impairment (PROMIS Pain Interference questions)*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worsened impairment?</a:t>
            </a:r>
          </a:p>
          <a:p>
            <a:pPr marL="7937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Location in feet/toes (vs. hands/fingers)</a:t>
            </a:r>
          </a:p>
          <a:p>
            <a:pPr marL="7937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Peripheral artery disease</a:t>
            </a:r>
          </a:p>
          <a:p>
            <a:pPr marL="7937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Severity of sensory neuropathy</a:t>
            </a:r>
          </a:p>
          <a:p>
            <a:pPr marL="7937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None/>
              <a:tabLst/>
              <a:defRPr/>
            </a:pPr>
            <a:r>
              <a:rPr lang="en-US" altLang="en-US" sz="1800" b="1" dirty="0">
                <a:solidFill>
                  <a:srgbClr val="FFFFFF"/>
                </a:solidFill>
              </a:rPr>
              <a:t>*</a:t>
            </a:r>
            <a:r>
              <a:rPr lang="en-US" altLang="en-US" sz="1600" dirty="0">
                <a:solidFill>
                  <a:srgbClr val="FFFFFF"/>
                </a:solidFill>
              </a:rPr>
              <a:t>PROMIS: "How much did pain … interfere with your day-to-day activities? …. with your social activities? … etc. "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C11E7-ACE0-FD54-DE5D-2322BBF5653E}"/>
              </a:ext>
            </a:extLst>
          </p:cNvPr>
          <p:cNvSpPr txBox="1"/>
          <p:nvPr/>
        </p:nvSpPr>
        <p:spPr>
          <a:xfrm>
            <a:off x="119742" y="1688068"/>
            <a:ext cx="23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Dr. Kathryn </a:t>
            </a:r>
            <a:r>
              <a:rPr lang="en-US" sz="1800" i="1" dirty="0" err="1"/>
              <a:t>Nevel</a:t>
            </a:r>
            <a:endParaRPr lang="en-US" sz="1800" i="1" dirty="0"/>
          </a:p>
        </p:txBody>
      </p:sp>
      <p:pic>
        <p:nvPicPr>
          <p:cNvPr id="11" name="Picture 10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972D2AC5-BA72-3714-D51C-0C18C022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4480" r="12923" b="19965"/>
          <a:stretch/>
        </p:blipFill>
        <p:spPr>
          <a:xfrm>
            <a:off x="10687862" y="120164"/>
            <a:ext cx="1167100" cy="15370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994868-112B-C6FF-AF67-66A39C7D6708}"/>
              </a:ext>
            </a:extLst>
          </p:cNvPr>
          <p:cNvSpPr txBox="1"/>
          <p:nvPr/>
        </p:nvSpPr>
        <p:spPr>
          <a:xfrm>
            <a:off x="10312775" y="1678274"/>
            <a:ext cx="187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Dr. John Kincaid </a:t>
            </a:r>
          </a:p>
        </p:txBody>
      </p:sp>
      <p:pic>
        <p:nvPicPr>
          <p:cNvPr id="15" name="Picture 1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F985819-0977-62AD-4090-5D30EC49B3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778" r="16292" b="21890"/>
          <a:stretch/>
        </p:blipFill>
        <p:spPr>
          <a:xfrm>
            <a:off x="228600" y="120164"/>
            <a:ext cx="1206136" cy="1558110"/>
          </a:xfrm>
          <a:prstGeom prst="rect">
            <a:avLst/>
          </a:prstGeom>
        </p:spPr>
      </p:pic>
      <p:sp>
        <p:nvSpPr>
          <p:cNvPr id="4" name="Line 7">
            <a:extLst>
              <a:ext uri="{FF2B5EF4-FFF2-40B4-BE49-F238E27FC236}">
                <a16:creationId xmlns:a16="http://schemas.microsoft.com/office/drawing/2014/main" id="{3709F64A-99E1-CD1E-0FF2-D978D5912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-76200" y="6019800"/>
            <a:ext cx="12192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9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8825" y="533400"/>
            <a:ext cx="813435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Neuropathic Pain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82947" name="Line 7"/>
          <p:cNvSpPr>
            <a:spLocks noChangeShapeType="1"/>
          </p:cNvSpPr>
          <p:nvPr/>
        </p:nvSpPr>
        <p:spPr bwMode="auto">
          <a:xfrm>
            <a:off x="-1438" y="2209800"/>
            <a:ext cx="12192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948" name="TextBox 4"/>
          <p:cNvSpPr txBox="1">
            <a:spLocks noChangeArrowheads="1"/>
          </p:cNvSpPr>
          <p:nvPr/>
        </p:nvSpPr>
        <p:spPr bwMode="auto">
          <a:xfrm>
            <a:off x="342900" y="2354282"/>
            <a:ext cx="1150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No agents approved to </a:t>
            </a:r>
            <a:r>
              <a:rPr lang="en-US" altLang="en-US" dirty="0">
                <a:solidFill>
                  <a:srgbClr val="FFFFFF"/>
                </a:solidFill>
              </a:rPr>
              <a:t>prevent neuropathy*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Moderate recommendation for duloxetine to treat neuropathic pain*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Refer to neurologists and pain specialists as needed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C11E7-ACE0-FD54-DE5D-2322BBF5653E}"/>
              </a:ext>
            </a:extLst>
          </p:cNvPr>
          <p:cNvSpPr txBox="1"/>
          <p:nvPr/>
        </p:nvSpPr>
        <p:spPr>
          <a:xfrm>
            <a:off x="119742" y="1688068"/>
            <a:ext cx="23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Kathryn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Nevel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10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972D2AC5-BA72-3714-D51C-0C18C022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4480" r="12923" b="19965"/>
          <a:stretch/>
        </p:blipFill>
        <p:spPr>
          <a:xfrm>
            <a:off x="10687862" y="120164"/>
            <a:ext cx="1167100" cy="15370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994868-112B-C6FF-AF67-66A39C7D6708}"/>
              </a:ext>
            </a:extLst>
          </p:cNvPr>
          <p:cNvSpPr txBox="1"/>
          <p:nvPr/>
        </p:nvSpPr>
        <p:spPr>
          <a:xfrm>
            <a:off x="10312775" y="1678274"/>
            <a:ext cx="187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Dr. John Kincaid </a:t>
            </a:r>
          </a:p>
        </p:txBody>
      </p:sp>
      <p:pic>
        <p:nvPicPr>
          <p:cNvPr id="15" name="Picture 1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F985819-0977-62AD-4090-5D30EC49B3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778" r="16292" b="21890"/>
          <a:stretch/>
        </p:blipFill>
        <p:spPr>
          <a:xfrm>
            <a:off x="228600" y="120164"/>
            <a:ext cx="1206136" cy="155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04273-DCB1-5287-985A-290E47E25D17}"/>
              </a:ext>
            </a:extLst>
          </p:cNvPr>
          <p:cNvSpPr txBox="1"/>
          <p:nvPr/>
        </p:nvSpPr>
        <p:spPr>
          <a:xfrm>
            <a:off x="342900" y="5764490"/>
            <a:ext cx="11506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* </a:t>
            </a:r>
            <a:r>
              <a:rPr lang="en-US" sz="14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Loprinzi</a:t>
            </a:r>
            <a:r>
              <a:rPr lang="en-US" sz="14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CL, et al. Prevention and Management of Chemotherapy-Induced Peripheral Neuropathy in Survivors of Adult Cancers: ASCO Guideline Update. JCO 2020; 38:3325-3348. Per Dr. 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</a:rPr>
              <a:t>Einhorn, 4/2024: Gabapentin, Pregabalin can help with burning painful neuropathy, but not sensory changes.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5F7E8E1B-86E2-31C0-B4F2-1566F0E773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6" y="5638800"/>
            <a:ext cx="12181114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71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371600"/>
            <a:ext cx="12192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71500" y="1524000"/>
            <a:ext cx="11049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5938" marR="0" lvl="0" indent="-34925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Cisplatin: cornerstone of therapy for germ cell tumors</a:t>
            </a:r>
          </a:p>
          <a:p>
            <a:pPr marL="515938" marR="0" lvl="0" indent="-34925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FFFF00"/>
              </a:buClr>
              <a:buSzPct val="120000"/>
              <a:buFont typeface="Wingdings" charset="2"/>
              <a:buChar char="§"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Major </a:t>
            </a:r>
            <a:r>
              <a:rPr lang="en-US" altLang="en-US" sz="2800" i="1" dirty="0">
                <a:solidFill>
                  <a:srgbClr val="FFFFFF"/>
                </a:solidFill>
              </a:rPr>
              <a:t>dose-dependent </a:t>
            </a:r>
            <a:r>
              <a:rPr lang="en-US" altLang="en-US" sz="2800" dirty="0">
                <a:solidFill>
                  <a:srgbClr val="FFFFFF"/>
                </a:solidFill>
              </a:rPr>
              <a:t>toxicities</a:t>
            </a:r>
          </a:p>
          <a:p>
            <a:pPr marL="979488" lvl="2" indent="-290513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Leukemias (small absolute risk)</a:t>
            </a:r>
          </a:p>
          <a:p>
            <a:pPr marL="979488" lvl="2" indent="-290513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Solid tumors (especially gastro-intestinal)</a:t>
            </a:r>
          </a:p>
          <a:p>
            <a:pPr marL="979488" lvl="2" indent="-290513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Hearing loss (HL), tinnitus</a:t>
            </a:r>
          </a:p>
          <a:p>
            <a:pPr marL="571500" indent="-406400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Risks per 100 mg/m</a:t>
            </a:r>
            <a:r>
              <a:rPr lang="en-US" altLang="en-US" sz="2800" baseline="30000" dirty="0">
                <a:solidFill>
                  <a:srgbClr val="FFFF00"/>
                </a:solidFill>
              </a:rPr>
              <a:t>2</a:t>
            </a:r>
            <a:r>
              <a:rPr lang="en-US" altLang="en-US" sz="2800" dirty="0">
                <a:solidFill>
                  <a:srgbClr val="FFFF00"/>
                </a:solidFill>
              </a:rPr>
              <a:t> of cisplatin</a:t>
            </a:r>
          </a:p>
          <a:p>
            <a:pPr marL="979488" lvl="2" indent="-292100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All GI cancers:  </a:t>
            </a:r>
            <a:r>
              <a:rPr lang="en-US" altLang="en-US" sz="2800">
                <a:solidFill>
                  <a:schemeClr val="bg1"/>
                </a:solidFill>
              </a:rPr>
              <a:t>HR = 1.5 </a:t>
            </a:r>
            <a:r>
              <a:rPr lang="en-US" altLang="en-US" sz="2800" dirty="0">
                <a:solidFill>
                  <a:schemeClr val="bg1"/>
                </a:solidFill>
              </a:rPr>
              <a:t>(95% CI</a:t>
            </a:r>
            <a:r>
              <a:rPr lang="en-US" altLang="en-US" sz="2800">
                <a:solidFill>
                  <a:schemeClr val="bg1"/>
                </a:solidFill>
              </a:rPr>
              <a:t>: 1.3-1.8</a:t>
            </a:r>
            <a:r>
              <a:rPr lang="en-US" altLang="en-US" sz="2800" dirty="0">
                <a:solidFill>
                  <a:schemeClr val="bg1"/>
                </a:solidFill>
              </a:rPr>
              <a:t>) (P trend &lt; 0.001)</a:t>
            </a:r>
          </a:p>
          <a:p>
            <a:pPr marL="979488" lvl="2" indent="-292100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Self-reported HL: RR = 1.9 (P trend &lt; 0.05)</a:t>
            </a:r>
          </a:p>
          <a:p>
            <a:pPr marL="979488" lvl="2" indent="-292100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Audiometric HL:  3.3 dB decline (P trend = 0.001)</a:t>
            </a:r>
          </a:p>
          <a:p>
            <a:pPr marL="979488" lvl="2" indent="-292100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Tinnitus</a:t>
            </a:r>
            <a:r>
              <a:rPr lang="en-US" altLang="en-US" sz="2800">
                <a:solidFill>
                  <a:srgbClr val="FFFFFF"/>
                </a:solidFill>
              </a:rPr>
              <a:t>: RR = </a:t>
            </a:r>
            <a:r>
              <a:rPr lang="en-US" altLang="en-US" sz="2800" dirty="0">
                <a:solidFill>
                  <a:srgbClr val="FFFFFF"/>
                </a:solidFill>
              </a:rPr>
              <a:t>1.4 (P trend = 0.007)</a:t>
            </a:r>
          </a:p>
          <a:p>
            <a:pPr marL="979488" lvl="2" indent="-292100" eaLnBrk="1" hangingPunct="1">
              <a:spcBef>
                <a:spcPts val="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CBM-Platinum score</a:t>
            </a:r>
            <a:r>
              <a:rPr lang="en-US" altLang="en-US" sz="2800">
                <a:solidFill>
                  <a:srgbClr val="FFFFFF"/>
                </a:solidFill>
              </a:rPr>
              <a:t>: OR = </a:t>
            </a:r>
            <a:r>
              <a:rPr lang="en-US" altLang="en-US" sz="2800" dirty="0">
                <a:solidFill>
                  <a:srgbClr val="FFFFFF"/>
                </a:solidFill>
              </a:rPr>
              <a:t>1.23 (P trend = 0.003)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5C99492-07FD-4763-E7D5-F283CDFC2542}"/>
              </a:ext>
            </a:extLst>
          </p:cNvPr>
          <p:cNvSpPr txBox="1">
            <a:spLocks noChangeArrowheads="1"/>
          </p:cNvSpPr>
          <p:nvPr/>
        </p:nvSpPr>
        <p:spPr>
          <a:xfrm>
            <a:off x="2028825" y="76200"/>
            <a:ext cx="81343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4000" b="1" dirty="0">
                <a:solidFill>
                  <a:srgbClr val="FFFF00"/>
                </a:solidFill>
                <a:ea typeface="Arial" charset="0"/>
                <a:cs typeface="Arial" charset="0"/>
              </a:rPr>
              <a:t>Summary</a:t>
            </a:r>
            <a:br>
              <a:rPr lang="en-US" altLang="en-US" sz="4000" b="1" dirty="0">
                <a:solidFill>
                  <a:srgbClr val="FFFF00"/>
                </a:solidFill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rgbClr val="FFFF00"/>
                </a:solidFill>
                <a:ea typeface="Arial" charset="0"/>
                <a:cs typeface="Arial" charset="0"/>
              </a:rPr>
              <a:t>Major Points - 1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8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371600"/>
            <a:ext cx="12192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" y="1780770"/>
            <a:ext cx="111252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001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5938" indent="-349250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Co-morbidities and </a:t>
            </a:r>
            <a:r>
              <a:rPr lang="en-US" altLang="en-US" sz="2800" i="1" dirty="0">
                <a:solidFill>
                  <a:schemeClr val="bg1"/>
                </a:solidFill>
              </a:rPr>
              <a:t>modifiable risk factors </a:t>
            </a:r>
            <a:r>
              <a:rPr lang="en-US" altLang="en-US" sz="2800" dirty="0">
                <a:solidFill>
                  <a:schemeClr val="bg1"/>
                </a:solidFill>
              </a:rPr>
              <a:t>influence risk of cisplatin-related toxicities</a:t>
            </a:r>
          </a:p>
          <a:p>
            <a:pPr marL="914400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Hearing loss: </a:t>
            </a:r>
            <a:r>
              <a:rPr lang="en-US" altLang="en-US" i="1" dirty="0">
                <a:solidFill>
                  <a:srgbClr val="FFFFFF"/>
                </a:solidFill>
              </a:rPr>
              <a:t>tobacco use, </a:t>
            </a:r>
            <a:r>
              <a:rPr lang="en-US" altLang="en-US" dirty="0">
                <a:solidFill>
                  <a:srgbClr val="FFFFFF"/>
                </a:solidFill>
              </a:rPr>
              <a:t>hypertension, hypercholesterolemia</a:t>
            </a:r>
          </a:p>
          <a:p>
            <a:pPr marL="914400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Tinnitus: </a:t>
            </a:r>
            <a:r>
              <a:rPr lang="en-US" altLang="en-US" i="1" dirty="0">
                <a:solidFill>
                  <a:srgbClr val="FFFFFF"/>
                </a:solidFill>
              </a:rPr>
              <a:t>tobacco use, noise exposure, </a:t>
            </a:r>
            <a:r>
              <a:rPr lang="en-US" altLang="en-US" dirty="0">
                <a:solidFill>
                  <a:srgbClr val="FFFFFF"/>
                </a:solidFill>
              </a:rPr>
              <a:t>hypertension, hypercholesterolemia </a:t>
            </a:r>
            <a:endParaRPr lang="en-US" altLang="en-US" i="1" dirty="0">
              <a:solidFill>
                <a:srgbClr val="FFFFFF"/>
              </a:solidFill>
            </a:endParaRPr>
          </a:p>
          <a:p>
            <a:pPr marL="914400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Neuropathy:</a:t>
            </a:r>
            <a:r>
              <a:rPr lang="en-US" altLang="en-US" i="1" dirty="0">
                <a:solidFill>
                  <a:srgbClr val="FFFFFF"/>
                </a:solidFill>
              </a:rPr>
              <a:t> excess drinking, tobacco use, </a:t>
            </a:r>
            <a:r>
              <a:rPr lang="en-US" altLang="en-US" dirty="0">
                <a:solidFill>
                  <a:srgbClr val="FFFFFF"/>
                </a:solidFill>
              </a:rPr>
              <a:t>hypertension</a:t>
            </a:r>
          </a:p>
          <a:p>
            <a:pPr marL="515938" indent="-349250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HL, tinnitus, neuropathic pain associated </a:t>
            </a:r>
            <a:r>
              <a:rPr lang="en-US" altLang="en-US" sz="2800" dirty="0">
                <a:solidFill>
                  <a:schemeClr val="bg1"/>
                </a:solidFill>
              </a:rPr>
              <a:t>with functional impairment, but can be recognized and managed </a:t>
            </a:r>
          </a:p>
          <a:p>
            <a:pPr marL="515938" indent="-349250" eaLnBrk="1" hangingPunct="1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Avoiding platinum not an option, but can mitigate some secondary outcomes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2D472A-88F5-FF59-CE95-CFE468D23039}"/>
              </a:ext>
            </a:extLst>
          </p:cNvPr>
          <p:cNvSpPr txBox="1">
            <a:spLocks noChangeArrowheads="1"/>
          </p:cNvSpPr>
          <p:nvPr/>
        </p:nvSpPr>
        <p:spPr>
          <a:xfrm>
            <a:off x="2028825" y="76200"/>
            <a:ext cx="81343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4000" b="1" dirty="0">
                <a:solidFill>
                  <a:srgbClr val="FFFF00"/>
                </a:solidFill>
                <a:ea typeface="Arial" charset="0"/>
                <a:cs typeface="Arial" charset="0"/>
              </a:rPr>
              <a:t>Summary</a:t>
            </a:r>
            <a:br>
              <a:rPr lang="en-US" altLang="en-US" sz="4000" b="1" dirty="0">
                <a:solidFill>
                  <a:srgbClr val="FFFF00"/>
                </a:solidFill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rgbClr val="FFFF00"/>
                </a:solidFill>
                <a:ea typeface="Arial" charset="0"/>
                <a:cs typeface="Arial" charset="0"/>
              </a:rPr>
              <a:t>Major Points - 2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02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49238"/>
            <a:ext cx="8534400" cy="1404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dirty="0">
                <a:solidFill>
                  <a:srgbClr val="FFFF00"/>
                </a:solidFill>
              </a:rPr>
              <a:t>Acknowledgments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Investigators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117725"/>
            <a:ext cx="11582400" cy="4587875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/>
              <a:t>USF: Drs. Vicky Sanchez, Robert Frisina</a:t>
            </a:r>
          </a:p>
          <a:p>
            <a:pPr eaLnBrk="1" hangingPunct="1"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/>
              <a:t>U of Chicago: Dr. M. Eileen Dolan</a:t>
            </a:r>
          </a:p>
          <a:p>
            <a:pPr eaLnBrk="1" hangingPunct="1"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/>
              <a:t>IU: Drs. Paul Dinh, Patrick Monahan, Kathryn Nevel, John Kincaid, Kurt Kroenke, Lawrence Einhorn</a:t>
            </a:r>
          </a:p>
          <a:p>
            <a:pPr eaLnBrk="1" hangingPunct="1"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/>
              <a:t>MSKCC and Harvard: Drs. Darren Feldman and Howard Sesso </a:t>
            </a:r>
          </a:p>
          <a:p>
            <a:pPr eaLnBrk="1" hangingPunct="1"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/>
              <a:t>Oncologists: Drs. Chunkit Fung (URMC), David Vaughn (U. Penn), Neil Martin (Harvard-DFCI), Christian </a:t>
            </a:r>
            <a:r>
              <a:rPr lang="en-US" altLang="en-US" sz="2800"/>
              <a:t>Kollsmannsberger </a:t>
            </a:r>
            <a:r>
              <a:rPr lang="en-US" altLang="en-US" sz="2800" dirty="0"/>
              <a:t>(BCCA), Rob Hamilton (PMH), Robert Huddart (RMH)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/>
              <a:t>Vanderbilt: Drs. Megan </a:t>
            </a:r>
            <a:r>
              <a:rPr lang="en-US" altLang="en-US" sz="2800" dirty="0" err="1"/>
              <a:t>Shuey</a:t>
            </a:r>
            <a:r>
              <a:rPr lang="en-US" altLang="en-US" sz="2800" dirty="0"/>
              <a:t>, Nancy Cox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1904999"/>
            <a:ext cx="12192000" cy="71413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5DE5121-1357-C491-58BE-16FE6F158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1600" r="8563" b="7494"/>
          <a:stretch/>
        </p:blipFill>
        <p:spPr>
          <a:xfrm>
            <a:off x="10374084" y="74653"/>
            <a:ext cx="1665516" cy="1708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E95D5-6F87-0972-62B1-D067E01408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9" r="6994"/>
          <a:stretch/>
        </p:blipFill>
        <p:spPr>
          <a:xfrm>
            <a:off x="172611" y="60549"/>
            <a:ext cx="2108560" cy="17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1"/>
            <a:ext cx="88392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</a:rPr>
              <a:t>Thank You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This is Survivorship Team Science</a:t>
            </a:r>
          </a:p>
        </p:txBody>
      </p:sp>
      <p:sp>
        <p:nvSpPr>
          <p:cNvPr id="77827" name="Line 7"/>
          <p:cNvSpPr>
            <a:spLocks noChangeShapeType="1"/>
          </p:cNvSpPr>
          <p:nvPr/>
        </p:nvSpPr>
        <p:spPr bwMode="auto">
          <a:xfrm>
            <a:off x="0" y="1371599"/>
            <a:ext cx="12192000" cy="1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2514600" y="6350770"/>
            <a:ext cx="995295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350" i="1" dirty="0">
                <a:solidFill>
                  <a:srgbClr val="FFFFFF"/>
                </a:solidFill>
              </a:rPr>
              <a:t>We are indebted to our patients and the NCI DCCPS for support of 2 R01 CA157823.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190" r="3506"/>
          <a:stretch/>
        </p:blipFill>
        <p:spPr>
          <a:xfrm>
            <a:off x="2286000" y="1571624"/>
            <a:ext cx="7620000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rgbClr val="FFFF00"/>
                </a:solidFill>
              </a:rPr>
              <a:t>Cisplatin and Testicular Cancer Importance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2192126"/>
            <a:ext cx="11353800" cy="42848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</a:rPr>
              <a:t>Cure for metastatic solid cancer (1974, Dr. Lawrence Einhorn)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</a:rPr>
              <a:t>Platinating agents: </a:t>
            </a:r>
            <a:r>
              <a:rPr lang="en-US" altLang="en-US" sz="2800" i="1" dirty="0">
                <a:solidFill>
                  <a:schemeClr val="bg1"/>
                </a:solidFill>
              </a:rPr>
              <a:t>most commonly used group of cytotoxic drugs worldwide - </a:t>
            </a:r>
            <a:r>
              <a:rPr lang="en-US" altLang="en-US" sz="2800" dirty="0">
                <a:solidFill>
                  <a:schemeClr val="bg1"/>
                </a:solidFill>
              </a:rPr>
              <a:t>5.8 million pts: cancers of colon, rectum, cervix, bladder, head/neck, lung, esophagus, breast, ovary, testis, thymoma, other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</a:rPr>
              <a:t>Testicular cancer: leading cancer in </a:t>
            </a:r>
            <a:r>
              <a:rPr lang="en-US" altLang="en-US" sz="2800">
                <a:solidFill>
                  <a:srgbClr val="FFFFFF"/>
                </a:solidFill>
              </a:rPr>
              <a:t>m</a:t>
            </a:r>
            <a:r>
              <a:rPr lang="en-US" altLang="en-US" sz="2800">
                <a:solidFill>
                  <a:srgbClr val="FFFFFF"/>
                </a:solidFill>
                <a:latin typeface="Arial"/>
              </a:rPr>
              <a:t>en </a:t>
            </a:r>
            <a:r>
              <a:rPr lang="en-US" altLang="en-US" sz="2800">
                <a:solidFill>
                  <a:srgbClr val="FFFFFF"/>
                </a:solidFill>
              </a:rPr>
              <a:t>age 18-39 </a:t>
            </a:r>
            <a:r>
              <a:rPr lang="en-US" altLang="en-US" sz="2800" dirty="0">
                <a:solidFill>
                  <a:srgbClr val="FFFFFF"/>
                </a:solidFill>
              </a:rPr>
              <a:t>years </a:t>
            </a:r>
          </a:p>
          <a:p>
            <a:pPr marL="750888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10-year relative survival: 95%</a:t>
            </a:r>
          </a:p>
          <a:p>
            <a:pPr marL="750888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Gain: 37.9 years of life (Li </a:t>
            </a:r>
            <a:r>
              <a:rPr lang="en-US" altLang="en-US" sz="2800" u="sng" dirty="0">
                <a:solidFill>
                  <a:srgbClr val="FFFFFF"/>
                </a:solidFill>
              </a:rPr>
              <a:t>Urology</a:t>
            </a:r>
            <a:r>
              <a:rPr lang="en-US" altLang="en-US" sz="2800" dirty="0">
                <a:solidFill>
                  <a:srgbClr val="FFFFFF"/>
                </a:solidFill>
              </a:rPr>
              <a:t>, 2010)</a:t>
            </a:r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0" y="1981200"/>
            <a:ext cx="12192000" cy="0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10" descr="Photo of Lawrence H. Einhorn, M.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3999"/>
          <a:stretch>
            <a:fillRect/>
          </a:stretch>
        </p:blipFill>
        <p:spPr bwMode="auto">
          <a:xfrm>
            <a:off x="10439400" y="105464"/>
            <a:ext cx="1222960" cy="14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Nd9GcRN_pMvV_no5thH4k5S-tMl8b6cpz7hNkTV_3ywef0J_Mk2ERw5ugGzmVW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014"/>
            <a:ext cx="1415143" cy="9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61ACF-2B17-4EB7-F0FE-DCAF33B7EEF9}"/>
              </a:ext>
            </a:extLst>
          </p:cNvPr>
          <p:cNvSpPr txBox="1"/>
          <p:nvPr/>
        </p:nvSpPr>
        <p:spPr>
          <a:xfrm>
            <a:off x="10401298" y="1600199"/>
            <a:ext cx="137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 Einhorn</a:t>
            </a:r>
          </a:p>
        </p:txBody>
      </p:sp>
    </p:spTree>
    <p:extLst>
      <p:ext uri="{BB962C8B-B14F-4D97-AF65-F5344CB8AC3E}">
        <p14:creationId xmlns:p14="http://schemas.microsoft.com/office/powerpoint/2010/main" val="133482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4294967295"/>
          </p:nvPr>
        </p:nvSpPr>
        <p:spPr>
          <a:xfrm>
            <a:off x="838200" y="1719263"/>
            <a:ext cx="10515600" cy="4229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ea typeface="Arial" charset="0"/>
                <a:cs typeface="Arial" charset="0"/>
              </a:rPr>
              <a:t>1.</a:t>
            </a:r>
            <a:r>
              <a:rPr lang="en-US" altLang="en-US" sz="2800" dirty="0">
                <a:solidFill>
                  <a:srgbClr val="FFFF00"/>
                </a:solidFill>
                <a:ea typeface="Arial" charset="0"/>
                <a:cs typeface="Arial" charset="0"/>
              </a:rPr>
              <a:t>  </a:t>
            </a:r>
            <a:r>
              <a:rPr lang="en-US" altLang="en-US" sz="2800" i="1" dirty="0">
                <a:solidFill>
                  <a:srgbClr val="FFFF00"/>
                </a:solidFill>
                <a:ea typeface="Arial" charset="0"/>
                <a:cs typeface="Arial" charset="0"/>
              </a:rPr>
              <a:t>Second malignant neoplasms</a:t>
            </a:r>
          </a:p>
          <a:p>
            <a:pPr marL="514350" indent="-514350" eaLnBrk="1" hangingPunct="1">
              <a:lnSpc>
                <a:spcPct val="90000"/>
              </a:lnSpc>
              <a:buAutoNum type="arabicPeriod" startAt="2"/>
            </a:pPr>
            <a:r>
              <a:rPr lang="en-US" altLang="en-US" sz="2800" i="1" dirty="0">
                <a:solidFill>
                  <a:srgbClr val="FFFF00"/>
                </a:solidFill>
                <a:ea typeface="Arial" charset="0"/>
                <a:cs typeface="Arial" charset="0"/>
              </a:rPr>
              <a:t>Hearing loss, tinnitus </a:t>
            </a:r>
            <a:r>
              <a:rPr lang="en-US" altLang="en-US" sz="2800" i="1" dirty="0">
                <a:solidFill>
                  <a:srgbClr val="FFFF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 Functional impairment</a:t>
            </a:r>
            <a:endParaRPr lang="en-US" altLang="en-US" sz="2800" i="1" dirty="0">
              <a:solidFill>
                <a:srgbClr val="FFFF00"/>
              </a:solidFill>
              <a:ea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2"/>
            </a:pPr>
            <a:r>
              <a:rPr lang="en-US" altLang="en-US" sz="2800" dirty="0">
                <a:solidFill>
                  <a:schemeClr val="bg1"/>
                </a:solidFill>
                <a:ea typeface="Arial" charset="0"/>
                <a:cs typeface="Arial" charset="0"/>
              </a:rPr>
              <a:t>Neuropathy; neuropathic pain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ea typeface="Arial" charset="0"/>
                <a:cs typeface="Arial" charset="0"/>
              </a:rPr>
              <a:t>4.  Renal, cardiovascular disease, pulmonary, others</a:t>
            </a:r>
          </a:p>
          <a:p>
            <a:pPr marL="514350" indent="-514350" eaLnBrk="1" hangingPunct="1">
              <a:lnSpc>
                <a:spcPct val="90000"/>
              </a:lnSpc>
              <a:buAutoNum type="arabicPeriod" startAt="2"/>
            </a:pPr>
            <a:endParaRPr lang="en-US" altLang="en-US" sz="28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ea typeface="Arial" charset="0"/>
                <a:cs typeface="Arial" charset="0"/>
              </a:rPr>
              <a:t>	       </a:t>
            </a:r>
            <a:endParaRPr lang="en-US" altLang="en-US" sz="2800" i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0659" name="Line 7"/>
          <p:cNvSpPr>
            <a:spLocks noChangeShapeType="1"/>
          </p:cNvSpPr>
          <p:nvPr/>
        </p:nvSpPr>
        <p:spPr bwMode="auto">
          <a:xfrm>
            <a:off x="0" y="1461004"/>
            <a:ext cx="12192000" cy="9525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4194" y="247650"/>
            <a:ext cx="11123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Late Effects of TC and Its Therapy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JCO 2024*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96988" y="6243935"/>
            <a:ext cx="105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Travis LB; Feldman, DR; Fung, C… Frazier AL. Adolescent and Young Adult Germ Cell Tumors: Epidemiology, Genomics, Treatment, and Survivorship. </a:t>
            </a:r>
            <a:r>
              <a:rPr kumimoji="0" lang="en-US" alt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JCO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2024 Feb 20;42: 696-706.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611491C-5A98-15E0-7B8A-844484E54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4952"/>
            <a:ext cx="6590334" cy="24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11277600" cy="1238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rgbClr val="FFFF00"/>
                </a:solidFill>
              </a:rPr>
              <a:t>Cisplatin: Carcinogenic 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r>
              <a:rPr lang="en-US" altLang="en-US" sz="3600" b="1" dirty="0">
                <a:solidFill>
                  <a:srgbClr val="FFFF00"/>
                </a:solidFill>
              </a:rPr>
              <a:t>Secondary Leukemias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2746"/>
            <a:ext cx="11582400" cy="4174654"/>
          </a:xfrm>
        </p:spPr>
        <p:txBody>
          <a:bodyPr>
            <a:normAutofit/>
          </a:bodyPr>
          <a:lstStyle/>
          <a:p>
            <a:pPr marL="293688" indent="-293688"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</a:rPr>
              <a:t>Cisplatin for testicular cancer (36 leukemias, </a:t>
            </a:r>
            <a:r>
              <a:rPr lang="en-US" altLang="en-US" sz="2600" u="sng" dirty="0">
                <a:solidFill>
                  <a:schemeClr val="bg1"/>
                </a:solidFill>
              </a:rPr>
              <a:t>JNCI</a:t>
            </a:r>
            <a:r>
              <a:rPr lang="en-US" altLang="en-US" sz="2600" dirty="0">
                <a:solidFill>
                  <a:schemeClr val="bg1"/>
                </a:solidFill>
              </a:rPr>
              <a:t> 2000)</a:t>
            </a:r>
            <a:r>
              <a:rPr lang="en-US" altLang="en-US" sz="2600" baseline="30000" dirty="0"/>
              <a:t>*</a:t>
            </a:r>
            <a:endParaRPr lang="en-US" altLang="en-US" sz="2600" baseline="30000" dirty="0">
              <a:solidFill>
                <a:schemeClr val="bg1"/>
              </a:solidFill>
            </a:endParaRPr>
          </a:p>
          <a:p>
            <a:pPr marL="685800" lvl="2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P trend for dose &lt; 0.001 (median 5 yrs; range 1-17 yrs)</a:t>
            </a:r>
          </a:p>
          <a:p>
            <a:pPr marL="685800" lvl="2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00"/>
                </a:solidFill>
              </a:rPr>
              <a:t>Absolute risk ~ 350 mg/m</a:t>
            </a:r>
            <a:r>
              <a:rPr lang="en-US" altLang="en-US" sz="2600" baseline="30000" dirty="0">
                <a:solidFill>
                  <a:srgbClr val="FFFF00"/>
                </a:solidFill>
              </a:rPr>
              <a:t>2</a:t>
            </a:r>
            <a:r>
              <a:rPr lang="en-US" altLang="en-US" sz="2600" dirty="0">
                <a:solidFill>
                  <a:srgbClr val="FFFF00"/>
                </a:solidFill>
              </a:rPr>
              <a:t>: 16 excess leukemias per 10,000 patients followed for 15 years</a:t>
            </a: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</a:rPr>
              <a:t>Confirmed 1999 </a:t>
            </a:r>
            <a:r>
              <a:rPr lang="en-US" altLang="en-US" sz="2600" u="sng" dirty="0">
                <a:solidFill>
                  <a:schemeClr val="bg1"/>
                </a:solidFill>
              </a:rPr>
              <a:t>New Eng J Med</a:t>
            </a:r>
            <a:r>
              <a:rPr lang="en-US" altLang="en-US" sz="2600" dirty="0">
                <a:solidFill>
                  <a:schemeClr val="bg1"/>
                </a:solidFill>
              </a:rPr>
              <a:t> </a:t>
            </a:r>
            <a:r>
              <a:rPr lang="en-US" altLang="en-US" sz="2600" dirty="0"/>
              <a:t>r</a:t>
            </a:r>
            <a:r>
              <a:rPr lang="en-US" altLang="en-US" sz="2600" dirty="0">
                <a:solidFill>
                  <a:schemeClr val="bg1"/>
                </a:solidFill>
              </a:rPr>
              <a:t>eport**</a:t>
            </a:r>
            <a:endParaRPr lang="en-US" altLang="en-US" sz="2600" baseline="30000" dirty="0">
              <a:solidFill>
                <a:schemeClr val="bg1"/>
              </a:solidFill>
            </a:endParaRPr>
          </a:p>
          <a:p>
            <a:pPr marL="685800" lvl="1" indent="-228600" eaLnBrk="1" hangingPunct="1">
              <a:spcBef>
                <a:spcPts val="600"/>
              </a:spcBef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P-trend for dose &lt; 0.001 (96 leukemias, median 3.3 yrs; range: 1-14 yrs)</a:t>
            </a:r>
          </a:p>
          <a:p>
            <a:pPr eaLnBrk="1" hangingPunct="1">
              <a:spcBef>
                <a:spcPts val="600"/>
              </a:spcBef>
              <a:buClr>
                <a:srgbClr val="FFFF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</a:rPr>
              <a:t>High-dose etoposide (&gt; 2.0 g/m</a:t>
            </a:r>
            <a:r>
              <a:rPr lang="en-US" altLang="en-US" sz="2600" baseline="30000" dirty="0">
                <a:solidFill>
                  <a:schemeClr val="bg1"/>
                </a:solidFill>
              </a:rPr>
              <a:t>2</a:t>
            </a:r>
            <a:r>
              <a:rPr lang="en-US" altLang="en-US" sz="2600" dirty="0">
                <a:solidFill>
                  <a:schemeClr val="bg1"/>
                </a:solidFill>
              </a:rPr>
              <a:t>): leukemogenic</a:t>
            </a:r>
          </a:p>
          <a:p>
            <a:pPr marL="685800" lvl="1" indent="-228600" eaLnBrk="1" hangingPunct="1">
              <a:spcBef>
                <a:spcPts val="600"/>
              </a:spcBef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Cum. </a:t>
            </a:r>
            <a:r>
              <a:rPr lang="en-US" altLang="en-US" sz="2600" dirty="0" err="1">
                <a:solidFill>
                  <a:schemeClr val="bg1"/>
                </a:solidFill>
              </a:rPr>
              <a:t>incid</a:t>
            </a:r>
            <a:r>
              <a:rPr lang="en-US" altLang="en-US" sz="2600" dirty="0">
                <a:solidFill>
                  <a:schemeClr val="bg1"/>
                </a:solidFill>
              </a:rPr>
              <a:t>: 1.3% (95% CI 0.4% - 3.6%) (N=4, median: 52 </a:t>
            </a:r>
            <a:r>
              <a:rPr lang="en-US" altLang="en-US" sz="2600" dirty="0" err="1">
                <a:solidFill>
                  <a:schemeClr val="bg1"/>
                </a:solidFill>
              </a:rPr>
              <a:t>mo</a:t>
            </a:r>
            <a:r>
              <a:rPr lang="en-US" altLang="en-US" sz="2600" dirty="0">
                <a:solidFill>
                  <a:schemeClr val="bg1"/>
                </a:solidFill>
              </a:rPr>
              <a:t>; 1-17 </a:t>
            </a:r>
            <a:r>
              <a:rPr lang="en-US" altLang="en-US" sz="2600" dirty="0" err="1">
                <a:solidFill>
                  <a:schemeClr val="bg1"/>
                </a:solidFill>
              </a:rPr>
              <a:t>yrs</a:t>
            </a:r>
            <a:r>
              <a:rPr lang="en-US" altLang="en-US" sz="2600" dirty="0">
                <a:solidFill>
                  <a:schemeClr val="bg1"/>
                </a:solidFill>
              </a:rPr>
              <a:t>)^</a:t>
            </a:r>
            <a:endParaRPr lang="en-US" altLang="en-US" sz="2600" baseline="30000" dirty="0">
              <a:solidFill>
                <a:schemeClr val="bg1"/>
              </a:solidFill>
            </a:endParaRPr>
          </a:p>
          <a:p>
            <a:pPr marL="685800" lvl="1" indent="-228600" eaLnBrk="1" hangingPunct="1">
              <a:spcBef>
                <a:spcPts val="600"/>
              </a:spcBef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Est. for &lt; 2.0 g/m</a:t>
            </a:r>
            <a:r>
              <a:rPr lang="en-US" altLang="en-US" sz="2600" baseline="30000" dirty="0">
                <a:solidFill>
                  <a:schemeClr val="bg1"/>
                </a:solidFill>
              </a:rPr>
              <a:t>2</a:t>
            </a:r>
            <a:r>
              <a:rPr lang="en-US" altLang="en-US" sz="2600" dirty="0">
                <a:solidFill>
                  <a:schemeClr val="bg1"/>
                </a:solidFill>
              </a:rPr>
              <a:t> ~ 0.6% (1995 JCO Review)</a:t>
            </a:r>
            <a:r>
              <a:rPr lang="en-US" altLang="en-US" sz="2600" baseline="30000" dirty="0">
                <a:solidFill>
                  <a:schemeClr val="bg1"/>
                </a:solidFill>
              </a:rPr>
              <a:t>^^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1444625"/>
            <a:ext cx="12192000" cy="3175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-152400" y="5791200"/>
            <a:ext cx="12192000" cy="0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19800"/>
            <a:ext cx="11658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eaLnBrk="1" hangingPunct="1">
              <a:defRPr/>
            </a:pPr>
            <a:r>
              <a:rPr lang="sv-SE" altLang="en-US" sz="1150" dirty="0">
                <a:solidFill>
                  <a:srgbClr val="FFFFFF"/>
                </a:solidFill>
              </a:rPr>
              <a:t>*  </a:t>
            </a:r>
            <a:r>
              <a:rPr kumimoji="0" lang="sv-SE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Travis LB.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sv-SE" altLang="en-US" sz="115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 Natl Cancer Inst</a:t>
            </a:r>
            <a:r>
              <a:rPr kumimoji="0" lang="sv-SE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2000 Jul 19;92:1165-71. 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** Travis LB. </a:t>
            </a:r>
            <a:r>
              <a:rPr kumimoji="0" lang="en-US" altLang="en-US" sz="115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Engl J Med 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1999;340:351-7 (ovarian cancer).  ^-</a:t>
            </a:r>
            <a:r>
              <a:rPr kumimoji="0" lang="en-US" alt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Kollmannsberger</a:t>
            </a:r>
            <a:r>
              <a:rPr lang="en-US" altLang="en-US" sz="1150" dirty="0">
                <a:solidFill>
                  <a:srgbClr val="FFFFFF"/>
                </a:solidFill>
              </a:rPr>
              <a:t> Cl. </a:t>
            </a:r>
            <a:r>
              <a:rPr lang="en-US" altLang="en-US" sz="1150" u="sng" dirty="0">
                <a:solidFill>
                  <a:srgbClr val="FFFFFF"/>
                </a:solidFill>
              </a:rPr>
              <a:t>JCO</a:t>
            </a:r>
            <a:r>
              <a:rPr lang="en-US" altLang="en-US" sz="1150" dirty="0">
                <a:solidFill>
                  <a:srgbClr val="FFFFFF"/>
                </a:solidFill>
              </a:rPr>
              <a:t> 1998;16:3386-91 (n=302 GCT);  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^^  </a:t>
            </a:r>
            <a:r>
              <a:rPr kumimoji="0" lang="en-US" alt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Bokemeyer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C. </a:t>
            </a:r>
            <a:r>
              <a:rPr kumimoji="0" lang="en-US" altLang="en-US" sz="115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JCO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1995; 13:283-292.  For general overview of etoposide-related leukemias, see Zhang W </a:t>
            </a:r>
            <a:r>
              <a:rPr kumimoji="0" lang="en-US" altLang="en-US" sz="115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Translational Oncology </a:t>
            </a:r>
            <a:r>
              <a:rPr kumimoji="0" lang="en-US" alt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2021: 101169.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22"/>
            <a:ext cx="10515600" cy="4343378"/>
          </a:xfrm>
        </p:spPr>
        <p:txBody>
          <a:bodyPr>
            <a:normAutofit lnSpcReduction="10000"/>
          </a:bodyPr>
          <a:lstStyle/>
          <a:p>
            <a:pPr marL="342900" lvl="1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Wingdings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</a:rPr>
              <a:t>4,848 testicular cancer pts: 1976-2007, Netherlands</a:t>
            </a:r>
          </a:p>
          <a:p>
            <a:pPr marL="342900" lvl="1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Wingdings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</a:rPr>
              <a:t>350 solid second malignant neoplasms (SMN); 99 GI; 50 CRC</a:t>
            </a:r>
          </a:p>
          <a:p>
            <a:pPr marL="865188" lvl="1" indent="-342900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4865688" algn="l"/>
              </a:tabLst>
            </a:pPr>
            <a:r>
              <a:rPr lang="en-US" altLang="en-US" sz="2600" dirty="0">
                <a:solidFill>
                  <a:schemeClr val="bg1"/>
                </a:solidFill>
              </a:rPr>
              <a:t>Platinum vs. non-platinum	HR = 2.4 (95% CI 1.6-3.6) </a:t>
            </a:r>
          </a:p>
          <a:p>
            <a:pPr marL="865188" lvl="1" indent="-342900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4865688" algn="l"/>
              </a:tabLst>
            </a:pPr>
            <a:r>
              <a:rPr lang="en-US" altLang="en-US" sz="2600" dirty="0">
                <a:solidFill>
                  <a:schemeClr val="bg1"/>
                </a:solidFill>
              </a:rPr>
              <a:t>Colorectal SMN	HR = 3.9 (95% CI 1.7-8.9)</a:t>
            </a:r>
          </a:p>
          <a:p>
            <a:pPr marL="865188" lvl="1" indent="-342900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4865688" algn="l"/>
              </a:tabLst>
            </a:pPr>
            <a:r>
              <a:rPr lang="en-US" altLang="en-US" sz="2600" dirty="0">
                <a:solidFill>
                  <a:schemeClr val="bg1"/>
                </a:solidFill>
              </a:rPr>
              <a:t>Non-CRC GI SMN	HR = 5.0 (95% CI 2.3-11)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Wingdings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</a:rPr>
              <a:t>Dose-dependent increase of all GI SMN (P trend &lt; 0.001)</a:t>
            </a:r>
          </a:p>
          <a:p>
            <a:pPr marL="865188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3951288" algn="l"/>
              </a:tabLst>
            </a:pPr>
            <a:r>
              <a:rPr lang="en-US" altLang="en-US" sz="2600" dirty="0">
                <a:solidFill>
                  <a:srgbClr val="FFFF00"/>
                </a:solidFill>
              </a:rPr>
              <a:t>Per 100 mg/m</a:t>
            </a:r>
            <a:r>
              <a:rPr lang="en-US" altLang="en-US" sz="2600" baseline="30000" dirty="0">
                <a:solidFill>
                  <a:srgbClr val="FFFF00"/>
                </a:solidFill>
              </a:rPr>
              <a:t>2</a:t>
            </a:r>
            <a:r>
              <a:rPr lang="en-US" altLang="en-US" sz="2600" dirty="0">
                <a:solidFill>
                  <a:srgbClr val="FFFF00"/>
                </a:solidFill>
              </a:rPr>
              <a:t> cisplatin</a:t>
            </a:r>
            <a:r>
              <a:rPr lang="en-US" altLang="en-US" sz="2600" dirty="0">
                <a:solidFill>
                  <a:schemeClr val="bg1"/>
                </a:solidFill>
              </a:rPr>
              <a:t>	   </a:t>
            </a:r>
            <a:r>
              <a:rPr lang="en-US" altLang="en-US" sz="2600" dirty="0">
                <a:solidFill>
                  <a:srgbClr val="FFFF00"/>
                </a:solidFill>
              </a:rPr>
              <a:t>HR = 1.5  (95% CI 1.3 – 1.8) </a:t>
            </a:r>
          </a:p>
          <a:p>
            <a:pPr marL="865188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3951288" algn="l"/>
              </a:tabLst>
            </a:pPr>
            <a:r>
              <a:rPr lang="en-US" altLang="en-US" sz="2600" dirty="0">
                <a:solidFill>
                  <a:schemeClr val="bg1"/>
                </a:solidFill>
              </a:rPr>
              <a:t>&lt; 400 mg/m</a:t>
            </a:r>
            <a:r>
              <a:rPr lang="en-US" altLang="en-US" sz="2600" baseline="30000" dirty="0">
                <a:solidFill>
                  <a:schemeClr val="bg1"/>
                </a:solidFill>
              </a:rPr>
              <a:t>2</a:t>
            </a:r>
            <a:r>
              <a:rPr lang="en-US" altLang="en-US" sz="2600" dirty="0">
                <a:solidFill>
                  <a:schemeClr val="bg1"/>
                </a:solidFill>
              </a:rPr>
              <a:t>	          HR = 2.3  (95% CI 0.7-7.6)</a:t>
            </a:r>
          </a:p>
          <a:p>
            <a:pPr marL="865188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3951288" algn="l"/>
              </a:tabLst>
            </a:pPr>
            <a:r>
              <a:rPr lang="en-US" altLang="en-US" sz="2600" dirty="0">
                <a:solidFill>
                  <a:schemeClr val="bg1"/>
                </a:solidFill>
              </a:rPr>
              <a:t>400-499 mg/m</a:t>
            </a:r>
            <a:r>
              <a:rPr lang="en-US" altLang="en-US" sz="2600" baseline="30000" dirty="0">
                <a:solidFill>
                  <a:schemeClr val="bg1"/>
                </a:solidFill>
              </a:rPr>
              <a:t>2</a:t>
            </a:r>
            <a:r>
              <a:rPr lang="en-US" altLang="en-US" sz="2600" dirty="0">
                <a:solidFill>
                  <a:schemeClr val="bg1"/>
                </a:solidFill>
              </a:rPr>
              <a:t>	          HR = 3.6  (95</a:t>
            </a:r>
            <a:r>
              <a:rPr lang="en-US" altLang="en-US" sz="2600">
                <a:solidFill>
                  <a:schemeClr val="bg1"/>
                </a:solidFill>
              </a:rPr>
              <a:t>% CI 1.6-8.3</a:t>
            </a:r>
            <a:r>
              <a:rPr lang="en-US" altLang="en-US" sz="2600" dirty="0">
                <a:solidFill>
                  <a:schemeClr val="bg1"/>
                </a:solidFill>
              </a:rPr>
              <a:t>)</a:t>
            </a:r>
          </a:p>
          <a:p>
            <a:pPr marL="865188" eaLnBrk="1" hangingPunct="1">
              <a:lnSpc>
                <a:spcPct val="90000"/>
              </a:lnSpc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  <a:tabLst>
                <a:tab pos="3951288" algn="l"/>
              </a:tabLst>
            </a:pPr>
            <a:r>
              <a:rPr lang="en-US" altLang="en-US" sz="2600" dirty="0">
                <a:solidFill>
                  <a:schemeClr val="bg1"/>
                </a:solidFill>
              </a:rPr>
              <a:t>500+ mg/m</a:t>
            </a:r>
            <a:r>
              <a:rPr lang="en-US" altLang="en-US" sz="2600" baseline="30000" dirty="0">
                <a:solidFill>
                  <a:schemeClr val="bg1"/>
                </a:solidFill>
              </a:rPr>
              <a:t>2</a:t>
            </a:r>
            <a:r>
              <a:rPr lang="en-US" altLang="en-US" sz="2600" dirty="0">
                <a:solidFill>
                  <a:schemeClr val="bg1"/>
                </a:solidFill>
              </a:rPr>
              <a:t>	          HR = 5.0  (95% CI 2.4-10)</a:t>
            </a:r>
          </a:p>
        </p:txBody>
      </p:sp>
      <p:sp>
        <p:nvSpPr>
          <p:cNvPr id="74756" name="Line 7"/>
          <p:cNvSpPr>
            <a:spLocks noChangeShapeType="1"/>
          </p:cNvSpPr>
          <p:nvPr/>
        </p:nvSpPr>
        <p:spPr bwMode="auto">
          <a:xfrm flipV="1">
            <a:off x="0" y="1447798"/>
            <a:ext cx="12039600" cy="2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7" name="Line 7"/>
          <p:cNvSpPr>
            <a:spLocks noChangeShapeType="1"/>
          </p:cNvSpPr>
          <p:nvPr/>
        </p:nvSpPr>
        <p:spPr bwMode="auto">
          <a:xfrm flipV="1">
            <a:off x="0" y="6248397"/>
            <a:ext cx="12192000" cy="2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C4D81-31F2-7946-5A33-E91180408A55}"/>
              </a:ext>
            </a:extLst>
          </p:cNvPr>
          <p:cNvSpPr txBox="1"/>
          <p:nvPr/>
        </p:nvSpPr>
        <p:spPr>
          <a:xfrm>
            <a:off x="424542" y="6371451"/>
            <a:ext cx="11310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*Groot, HJ et. al. Risk of Solid Cancer after Treatment of Testicular Germ Cell Cancer in the Platinum Era. JCO 2018 Aug 20;36:2504-2513.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3F4D9-6ABE-1A5E-6C50-2D2633D05C5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9550"/>
            <a:ext cx="112776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dirty="0">
                <a:solidFill>
                  <a:srgbClr val="FFFF00"/>
                </a:solidFill>
              </a:rPr>
              <a:t>Cisplatin: Carcinogenic 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Second Solid Cancers*</a:t>
            </a:r>
          </a:p>
        </p:txBody>
      </p:sp>
    </p:spTree>
    <p:extLst>
      <p:ext uri="{BB962C8B-B14F-4D97-AF65-F5344CB8AC3E}">
        <p14:creationId xmlns:p14="http://schemas.microsoft.com/office/powerpoint/2010/main" val="180347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55588"/>
            <a:ext cx="9906000" cy="1344612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</a:rPr>
              <a:t>The Platinum Study 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4000" b="1" dirty="0">
                <a:solidFill>
                  <a:srgbClr val="FFFF00"/>
                </a:solidFill>
              </a:rPr>
              <a:t>Overview </a:t>
            </a:r>
          </a:p>
        </p:txBody>
      </p:sp>
      <p:sp>
        <p:nvSpPr>
          <p:cNvPr id="82947" name="Line 7"/>
          <p:cNvSpPr>
            <a:spLocks noChangeShapeType="1"/>
          </p:cNvSpPr>
          <p:nvPr/>
        </p:nvSpPr>
        <p:spPr bwMode="auto">
          <a:xfrm>
            <a:off x="0" y="1752600"/>
            <a:ext cx="12192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948" name="TextBox 4"/>
          <p:cNvSpPr txBox="1">
            <a:spLocks noChangeArrowheads="1"/>
          </p:cNvSpPr>
          <p:nvPr/>
        </p:nvSpPr>
        <p:spPr bwMode="auto">
          <a:xfrm>
            <a:off x="990600" y="2133600"/>
            <a:ext cx="11353799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G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establish well-characterized clinical cohort of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cisplatin-treated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testicular cancer survivors for lifelong follow-up to evaluate cisplatin-related toxicities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Entry criteria</a:t>
            </a:r>
          </a:p>
          <a:p>
            <a:pPr marL="750888" lvl="1" indent="-279400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Age &lt; 60 years at germ cell tumor diagnosis</a:t>
            </a:r>
          </a:p>
          <a:p>
            <a:pPr marL="750888" lvl="1" indent="-279400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First-line cisplatin-based chemotherapy</a:t>
            </a:r>
          </a:p>
          <a:p>
            <a:pPr marL="750888" lvl="1" indent="-279400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Routine follow-up at participating site</a:t>
            </a:r>
          </a:p>
        </p:txBody>
      </p:sp>
    </p:spTree>
    <p:extLst>
      <p:ext uri="{BB962C8B-B14F-4D97-AF65-F5344CB8AC3E}">
        <p14:creationId xmlns:p14="http://schemas.microsoft.com/office/powerpoint/2010/main" val="361012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16"/>
          <p:cNvSpPr>
            <a:spLocks noChangeShapeType="1"/>
          </p:cNvSpPr>
          <p:nvPr/>
        </p:nvSpPr>
        <p:spPr bwMode="auto">
          <a:xfrm>
            <a:off x="4344009" y="2422524"/>
            <a:ext cx="1798326" cy="1801129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4995" name="Line 19"/>
          <p:cNvSpPr>
            <a:spLocks noChangeShapeType="1"/>
          </p:cNvSpPr>
          <p:nvPr/>
        </p:nvSpPr>
        <p:spPr bwMode="auto">
          <a:xfrm flipH="1">
            <a:off x="6142338" y="2422525"/>
            <a:ext cx="1646361" cy="1774139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151718"/>
            <a:ext cx="9829801" cy="1448482"/>
          </a:xfrm>
        </p:spPr>
        <p:txBody>
          <a:bodyPr vert="horz" wrap="square" lIns="63104" tIns="30956" rIns="63104" bIns="30956" numCol="1" anchor="ctr" anchorCtr="0" compatLnSpc="1">
            <a:prstTxWarp prst="textNoShape">
              <a:avLst/>
            </a:prstTxWarp>
          </a:bodyPr>
          <a:lstStyle/>
          <a:p>
            <a:pPr algn="ctr" defTabSz="623888" eaLnBrk="1" hangingPunct="1">
              <a:spcBef>
                <a:spcPts val="0"/>
              </a:spcBef>
            </a:pPr>
            <a:r>
              <a:rPr lang="en-US" altLang="en-US" sz="4800" b="1" dirty="0">
                <a:solidFill>
                  <a:srgbClr val="FFFF00"/>
                </a:solidFill>
              </a:rPr>
              <a:t>The Platinum Study </a:t>
            </a:r>
            <a:br>
              <a:rPr lang="en-US" altLang="en-US" sz="4800" b="1" dirty="0">
                <a:solidFill>
                  <a:srgbClr val="FFFF00"/>
                </a:solidFill>
              </a:rPr>
            </a:br>
            <a:r>
              <a:rPr lang="en-US" altLang="en-US" sz="4000" b="1" dirty="0">
                <a:solidFill>
                  <a:srgbClr val="FFFF00"/>
                </a:solidFill>
              </a:rPr>
              <a:t>Multi-Center Clinical Cohort</a:t>
            </a:r>
          </a:p>
        </p:txBody>
      </p:sp>
      <p:sp>
        <p:nvSpPr>
          <p:cNvPr id="84997" name="Line 3"/>
          <p:cNvSpPr>
            <a:spLocks noChangeShapeType="1"/>
          </p:cNvSpPr>
          <p:nvPr/>
        </p:nvSpPr>
        <p:spPr bwMode="auto">
          <a:xfrm>
            <a:off x="0" y="1647151"/>
            <a:ext cx="12192000" cy="105449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7788701" y="1981200"/>
            <a:ext cx="3962400" cy="768821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Memorial Sloan Kettering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Dr. Darren Feldman</a:t>
            </a:r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387709" y="4419600"/>
            <a:ext cx="3969203" cy="804169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M.D. Anderson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>
                <a:solidFill>
                  <a:srgbClr val="FFFFFF"/>
                </a:solidFill>
                <a:ea typeface="ＭＳ Ｐゴシック" panose="020B0600070205080204" pitchFamily="34" charset="-128"/>
              </a:rPr>
              <a:t>Dr. Jeri Kim</a:t>
            </a:r>
            <a:endParaRPr lang="en-US" altLang="en-US" sz="1800" i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5000" name="Rectangle 7"/>
          <p:cNvSpPr>
            <a:spLocks noChangeArrowheads="1"/>
          </p:cNvSpPr>
          <p:nvPr/>
        </p:nvSpPr>
        <p:spPr bwMode="auto">
          <a:xfrm>
            <a:off x="7799587" y="4377431"/>
            <a:ext cx="3962400" cy="804169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U. Pennsylvania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>
                <a:solidFill>
                  <a:srgbClr val="FFFFFF"/>
                </a:solidFill>
                <a:ea typeface="ＭＳ Ｐゴシック" panose="020B0600070205080204" pitchFamily="34" charset="-128"/>
              </a:rPr>
              <a:t>Dr. David Vaughn</a:t>
            </a:r>
            <a:endParaRPr lang="en-US" altLang="en-US" sz="1800" i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5001" name="Rectangle 8"/>
          <p:cNvSpPr>
            <a:spLocks noChangeArrowheads="1"/>
          </p:cNvSpPr>
          <p:nvPr/>
        </p:nvSpPr>
        <p:spPr bwMode="auto">
          <a:xfrm>
            <a:off x="7807046" y="5562600"/>
            <a:ext cx="3982155" cy="8954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British Columbia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>
                <a:solidFill>
                  <a:srgbClr val="FFFFFF"/>
                </a:solidFill>
                <a:ea typeface="ＭＳ Ｐゴシック" panose="020B0600070205080204" pitchFamily="34" charset="-128"/>
              </a:rPr>
              <a:t>Dr. Christian Kollmannsberger</a:t>
            </a:r>
            <a:endParaRPr lang="en-US" altLang="en-US" sz="1800" i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5002" name="Rectangle 9"/>
          <p:cNvSpPr>
            <a:spLocks noChangeArrowheads="1"/>
          </p:cNvSpPr>
          <p:nvPr/>
        </p:nvSpPr>
        <p:spPr bwMode="auto">
          <a:xfrm>
            <a:off x="387709" y="1981200"/>
            <a:ext cx="3969203" cy="841726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Princess Margaret Hospital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>
                <a:solidFill>
                  <a:srgbClr val="FFFFFF"/>
                </a:solidFill>
                <a:ea typeface="ＭＳ Ｐゴシック" panose="020B0600070205080204" pitchFamily="34" charset="-128"/>
              </a:rPr>
              <a:t>Dr. Robert Hamilton</a:t>
            </a:r>
            <a:endParaRPr lang="en-US" altLang="en-US" sz="1800" i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5007" name="Line 16"/>
          <p:cNvSpPr>
            <a:spLocks noChangeShapeType="1"/>
          </p:cNvSpPr>
          <p:nvPr/>
        </p:nvSpPr>
        <p:spPr bwMode="auto">
          <a:xfrm>
            <a:off x="4337138" y="3616206"/>
            <a:ext cx="1813900" cy="57569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5008" name="Line 17"/>
          <p:cNvSpPr>
            <a:spLocks noChangeShapeType="1"/>
          </p:cNvSpPr>
          <p:nvPr/>
        </p:nvSpPr>
        <p:spPr bwMode="auto">
          <a:xfrm flipV="1">
            <a:off x="4362355" y="4196666"/>
            <a:ext cx="1751991" cy="6048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5009" name="Line 18"/>
          <p:cNvSpPr>
            <a:spLocks noChangeShapeType="1"/>
          </p:cNvSpPr>
          <p:nvPr/>
        </p:nvSpPr>
        <p:spPr bwMode="auto">
          <a:xfrm flipV="1">
            <a:off x="4372001" y="4186296"/>
            <a:ext cx="1760691" cy="18080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5010" name="Line 19"/>
          <p:cNvSpPr>
            <a:spLocks noChangeShapeType="1"/>
          </p:cNvSpPr>
          <p:nvPr/>
        </p:nvSpPr>
        <p:spPr bwMode="auto">
          <a:xfrm flipH="1">
            <a:off x="6096000" y="3543301"/>
            <a:ext cx="1692700" cy="756551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5011" name="Line 20"/>
          <p:cNvSpPr>
            <a:spLocks noChangeShapeType="1"/>
          </p:cNvSpPr>
          <p:nvPr/>
        </p:nvSpPr>
        <p:spPr bwMode="auto">
          <a:xfrm>
            <a:off x="6114346" y="4186297"/>
            <a:ext cx="1692700" cy="628649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5012" name="Line 21"/>
          <p:cNvSpPr>
            <a:spLocks noChangeShapeType="1"/>
          </p:cNvSpPr>
          <p:nvPr/>
        </p:nvSpPr>
        <p:spPr bwMode="auto">
          <a:xfrm flipH="1" flipV="1">
            <a:off x="6142338" y="4196665"/>
            <a:ext cx="1664708" cy="1794501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5013" name="Oval 24"/>
          <p:cNvSpPr>
            <a:spLocks noChangeArrowheads="1"/>
          </p:cNvSpPr>
          <p:nvPr/>
        </p:nvSpPr>
        <p:spPr bwMode="auto">
          <a:xfrm>
            <a:off x="5102476" y="3060137"/>
            <a:ext cx="2108182" cy="2421727"/>
          </a:xfrm>
          <a:prstGeom prst="ellipse">
            <a:avLst/>
          </a:prstGeom>
          <a:solidFill>
            <a:srgbClr val="F4311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Indiana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FFFF"/>
                </a:solidFill>
              </a:rPr>
              <a:t>Dr. Lois Travis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FFFF"/>
                </a:solidFill>
              </a:rPr>
              <a:t>Dr. Larry Einhorn</a:t>
            </a:r>
          </a:p>
        </p:txBody>
      </p:sp>
      <p:sp>
        <p:nvSpPr>
          <p:cNvPr id="85017" name="Rectangle 7"/>
          <p:cNvSpPr>
            <a:spLocks noChangeArrowheads="1"/>
          </p:cNvSpPr>
          <p:nvPr/>
        </p:nvSpPr>
        <p:spPr bwMode="auto">
          <a:xfrm>
            <a:off x="7812489" y="3184742"/>
            <a:ext cx="3962400" cy="77765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Harvard – Dana Farber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Dr. Neil Young</a:t>
            </a:r>
          </a:p>
        </p:txBody>
      </p:sp>
      <p:sp>
        <p:nvSpPr>
          <p:cNvPr id="85019" name="Rectangle 4"/>
          <p:cNvSpPr>
            <a:spLocks noChangeArrowheads="1"/>
          </p:cNvSpPr>
          <p:nvPr/>
        </p:nvSpPr>
        <p:spPr bwMode="auto">
          <a:xfrm>
            <a:off x="402799" y="5562600"/>
            <a:ext cx="3969203" cy="87486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U. Rochester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>
                <a:solidFill>
                  <a:srgbClr val="FFFFFF"/>
                </a:solidFill>
                <a:ea typeface="ＭＳ Ｐゴシック" panose="020B0600070205080204" pitchFamily="34" charset="-128"/>
              </a:rPr>
              <a:t>Dr. Chunkit Fung</a:t>
            </a:r>
            <a:endParaRPr lang="en-US" altLang="en-US" sz="1800" i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6FE7E5-48E6-F446-D63B-BA0A87FB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91" y="3206834"/>
            <a:ext cx="3962400" cy="73347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Royal Marsden Hospital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Dr. Robert Huddart</a:t>
            </a:r>
          </a:p>
        </p:txBody>
      </p:sp>
    </p:spTree>
    <p:extLst>
      <p:ext uri="{BB962C8B-B14F-4D97-AF65-F5344CB8AC3E}">
        <p14:creationId xmlns:p14="http://schemas.microsoft.com/office/powerpoint/2010/main" val="38297159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48470</TotalTime>
  <Words>3366</Words>
  <Application>Microsoft Office PowerPoint</Application>
  <PresentationFormat>Widescreen</PresentationFormat>
  <Paragraphs>473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Courier New</vt:lpstr>
      <vt:lpstr>Gentona Book</vt:lpstr>
      <vt:lpstr>Helvetica</vt:lpstr>
      <vt:lpstr>Segoe UI</vt:lpstr>
      <vt:lpstr>TitlingGothicFB Comp Medium</vt:lpstr>
      <vt:lpstr>Wingdings</vt:lpstr>
      <vt:lpstr>1_Office Theme</vt:lpstr>
      <vt:lpstr>    Long-term Survivorship in Testicular Cancer: The Platinum Study </vt:lpstr>
      <vt:lpstr>Disclosures</vt:lpstr>
      <vt:lpstr>Outline</vt:lpstr>
      <vt:lpstr>Cisplatin and Testicular Cancer Importance</vt:lpstr>
      <vt:lpstr>PowerPoint Presentation</vt:lpstr>
      <vt:lpstr>Cisplatin: Carcinogenic  Secondary Leukemias</vt:lpstr>
      <vt:lpstr>PowerPoint Presentation</vt:lpstr>
      <vt:lpstr>The Platinum Study  Overview </vt:lpstr>
      <vt:lpstr>The Platinum Study  Multi-Center Clinical Cohort</vt:lpstr>
      <vt:lpstr>The Platinum Study Procedures</vt:lpstr>
      <vt:lpstr>PowerPoint Presentation</vt:lpstr>
      <vt:lpstr>Chemotherapy</vt:lpstr>
      <vt:lpstr>PowerPoint Presentation</vt:lpstr>
      <vt:lpstr>PowerPoint Presentation</vt:lpstr>
      <vt:lpstr>Relationship of CBM with Platinum Dose Restricted to Cisplatin-Related Toxicities*</vt:lpstr>
      <vt:lpstr>Multivariate Model Factors Related to CBM Score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Ototoxicity: Functional Impairment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Neuropathic Pain</vt:lpstr>
      <vt:lpstr>Neuropathic Pain Recommendations</vt:lpstr>
      <vt:lpstr>PowerPoint Presentation</vt:lpstr>
      <vt:lpstr>PowerPoint Presentation</vt:lpstr>
      <vt:lpstr>Acknowledgments Investigators</vt:lpstr>
      <vt:lpstr>Thank You This is Survivorship Team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We Learned from Survivors of Adult-Onset Cancer?</dc:title>
  <dc:creator>Microsoft Office User</dc:creator>
  <cp:lastModifiedBy>Hanson, Patrick Alan</cp:lastModifiedBy>
  <cp:revision>2637</cp:revision>
  <cp:lastPrinted>2023-10-27T17:18:00Z</cp:lastPrinted>
  <dcterms:created xsi:type="dcterms:W3CDTF">2016-04-04T16:31:16Z</dcterms:created>
  <dcterms:modified xsi:type="dcterms:W3CDTF">2024-07-25T16:30:09Z</dcterms:modified>
</cp:coreProperties>
</file>